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0"/>
  </p:notesMasterIdLst>
  <p:sldIdLst>
    <p:sldId id="256" r:id="rId3"/>
    <p:sldId id="273" r:id="rId4"/>
    <p:sldId id="257" r:id="rId5"/>
    <p:sldId id="263" r:id="rId6"/>
    <p:sldId id="258" r:id="rId7"/>
    <p:sldId id="271" r:id="rId8"/>
    <p:sldId id="259" r:id="rId9"/>
    <p:sldId id="265" r:id="rId10"/>
    <p:sldId id="260" r:id="rId11"/>
    <p:sldId id="267" r:id="rId12"/>
    <p:sldId id="261" r:id="rId13"/>
    <p:sldId id="264" r:id="rId14"/>
    <p:sldId id="266" r:id="rId15"/>
    <p:sldId id="272" r:id="rId16"/>
    <p:sldId id="262" r:id="rId17"/>
    <p:sldId id="268" r:id="rId18"/>
    <p:sldId id="270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748E69-DDA1-9807-063E-E2514B41C5E9}" v="20" dt="2023-03-31T07:18:46.782"/>
    <p1510:client id="{36D13A78-20DF-9A4B-9E50-6E3483E7E406}" v="810" dt="2023-03-31T08:51:09.289"/>
    <p1510:client id="{6EA1FC43-FD2F-093C-A293-44D8F1F917D6}" v="13" dt="2023-03-30T18:15:48.343"/>
    <p1510:client id="{78AFF1EC-C663-B726-60FD-CBD433ECCFE1}" v="7" dt="2023-03-30T19:24:59.918"/>
    <p1510:client id="{B3FD40CF-50B3-DADC-E27E-45B522B649C9}" v="3" dt="2023-03-30T15:46:58.534"/>
    <p1510:client id="{F06935EB-8885-4420-835D-5458F0C40CAE}" v="548" dt="2023-03-31T09:03:46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8DB0D-26AA-4D00-AA2D-76C06785641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89F098-D96E-4418-AF00-386D7B6F760F}">
      <dgm:prSet/>
      <dgm:spPr/>
      <dgm:t>
        <a:bodyPr/>
        <a:lstStyle/>
        <a:p>
          <a:r>
            <a:rPr lang="en-GB" baseline="0"/>
            <a:t>B</a:t>
          </a:r>
          <a:r>
            <a:rPr lang="en-BE" baseline="0"/>
            <a:t>erekeningen controleren door te testen</a:t>
          </a:r>
          <a:endParaRPr lang="en-US"/>
        </a:p>
      </dgm:t>
    </dgm:pt>
    <dgm:pt modelId="{75804B49-2529-4AB6-9B8F-29CDF57182F7}" type="parTrans" cxnId="{A7FE6757-9C5B-41D7-96C3-6E7B9CE38A6C}">
      <dgm:prSet/>
      <dgm:spPr/>
      <dgm:t>
        <a:bodyPr/>
        <a:lstStyle/>
        <a:p>
          <a:endParaRPr lang="en-US"/>
        </a:p>
      </dgm:t>
    </dgm:pt>
    <dgm:pt modelId="{4849D97C-A8AF-4125-9258-7E6164DC5504}" type="sibTrans" cxnId="{A7FE6757-9C5B-41D7-96C3-6E7B9CE38A6C}">
      <dgm:prSet/>
      <dgm:spPr/>
      <dgm:t>
        <a:bodyPr/>
        <a:lstStyle/>
        <a:p>
          <a:endParaRPr lang="en-US"/>
        </a:p>
      </dgm:t>
    </dgm:pt>
    <dgm:pt modelId="{CA3D8E52-8050-4469-B287-BD3D633F125E}">
      <dgm:prSet/>
      <dgm:spPr/>
      <dgm:t>
        <a:bodyPr/>
        <a:lstStyle/>
        <a:p>
          <a:r>
            <a:rPr lang="en-GB" baseline="0"/>
            <a:t>K</a:t>
          </a:r>
          <a:r>
            <a:rPr lang="en-BE" baseline="0"/>
            <a:t>leurdetectie programma testen op leds</a:t>
          </a:r>
          <a:endParaRPr lang="en-US"/>
        </a:p>
      </dgm:t>
    </dgm:pt>
    <dgm:pt modelId="{AE9EFFAA-5CA8-460E-A878-776ED6C0677A}" type="parTrans" cxnId="{B024664F-1EAD-4A21-907F-616DCE401C12}">
      <dgm:prSet/>
      <dgm:spPr/>
      <dgm:t>
        <a:bodyPr/>
        <a:lstStyle/>
        <a:p>
          <a:endParaRPr lang="en-US"/>
        </a:p>
      </dgm:t>
    </dgm:pt>
    <dgm:pt modelId="{6EB8B999-4B35-4D0F-99F1-9879FDF343DF}" type="sibTrans" cxnId="{B024664F-1EAD-4A21-907F-616DCE401C12}">
      <dgm:prSet/>
      <dgm:spPr/>
      <dgm:t>
        <a:bodyPr/>
        <a:lstStyle/>
        <a:p>
          <a:endParaRPr lang="en-US"/>
        </a:p>
      </dgm:t>
    </dgm:pt>
    <dgm:pt modelId="{72FE4E13-92B9-4B20-81E2-D0DC2282194D}">
      <dgm:prSet/>
      <dgm:spPr/>
      <dgm:t>
        <a:bodyPr/>
        <a:lstStyle/>
        <a:p>
          <a:r>
            <a:rPr lang="en-GB" baseline="0"/>
            <a:t>N</a:t>
          </a:r>
          <a:r>
            <a:rPr lang="en-BE" baseline="0"/>
            <a:t>auwkeurigheid servo’s testen</a:t>
          </a:r>
          <a:endParaRPr lang="en-US"/>
        </a:p>
      </dgm:t>
    </dgm:pt>
    <dgm:pt modelId="{D28D7FD6-6A48-42B0-AF8F-C437FA7633CA}" type="parTrans" cxnId="{52C7DE3B-0206-4425-B2D8-FF20D6414789}">
      <dgm:prSet/>
      <dgm:spPr/>
      <dgm:t>
        <a:bodyPr/>
        <a:lstStyle/>
        <a:p>
          <a:endParaRPr lang="en-US"/>
        </a:p>
      </dgm:t>
    </dgm:pt>
    <dgm:pt modelId="{B48938C7-38E2-4AEE-A64E-953168B5A741}" type="sibTrans" cxnId="{52C7DE3B-0206-4425-B2D8-FF20D6414789}">
      <dgm:prSet/>
      <dgm:spPr/>
      <dgm:t>
        <a:bodyPr/>
        <a:lstStyle/>
        <a:p>
          <a:endParaRPr lang="en-US"/>
        </a:p>
      </dgm:t>
    </dgm:pt>
    <dgm:pt modelId="{983E95DD-C030-468B-B6F2-A6A0D0DB1A60}">
      <dgm:prSet/>
      <dgm:spPr/>
      <dgm:t>
        <a:bodyPr/>
        <a:lstStyle/>
        <a:p>
          <a:r>
            <a:rPr lang="en-GB" baseline="0"/>
            <a:t>A</a:t>
          </a:r>
          <a:r>
            <a:rPr lang="en-BE" baseline="0"/>
            <a:t>ssemblage </a:t>
          </a:r>
          <a:endParaRPr lang="en-US"/>
        </a:p>
      </dgm:t>
    </dgm:pt>
    <dgm:pt modelId="{88020773-D6EF-48F5-8B6C-F6AE04D9F686}" type="parTrans" cxnId="{4F7877EB-553F-475B-B5F7-09A06604405F}">
      <dgm:prSet/>
      <dgm:spPr/>
      <dgm:t>
        <a:bodyPr/>
        <a:lstStyle/>
        <a:p>
          <a:endParaRPr lang="en-US"/>
        </a:p>
      </dgm:t>
    </dgm:pt>
    <dgm:pt modelId="{38A701B5-CD40-46F5-8E1F-8F416FEB62B4}" type="sibTrans" cxnId="{4F7877EB-553F-475B-B5F7-09A06604405F}">
      <dgm:prSet/>
      <dgm:spPr/>
      <dgm:t>
        <a:bodyPr/>
        <a:lstStyle/>
        <a:p>
          <a:endParaRPr lang="en-US"/>
        </a:p>
      </dgm:t>
    </dgm:pt>
    <dgm:pt modelId="{FA3AA1BB-0B15-454D-9DCA-8F6F366332AD}" type="pres">
      <dgm:prSet presAssocID="{02F8DB0D-26AA-4D00-AA2D-76C067856416}" presName="root" presStyleCnt="0">
        <dgm:presLayoutVars>
          <dgm:dir/>
          <dgm:resizeHandles val="exact"/>
        </dgm:presLayoutVars>
      </dgm:prSet>
      <dgm:spPr/>
    </dgm:pt>
    <dgm:pt modelId="{44243F31-092E-44CB-8F0D-C7B02425EA11}" type="pres">
      <dgm:prSet presAssocID="{5F89F098-D96E-4418-AF00-386D7B6F760F}" presName="compNode" presStyleCnt="0"/>
      <dgm:spPr/>
    </dgm:pt>
    <dgm:pt modelId="{9223511C-B62C-4EFD-8762-1A1560A9FF36}" type="pres">
      <dgm:prSet presAssocID="{5F89F098-D96E-4418-AF00-386D7B6F760F}" presName="bgRect" presStyleLbl="bgShp" presStyleIdx="0" presStyleCnt="4"/>
      <dgm:spPr/>
    </dgm:pt>
    <dgm:pt modelId="{BE406AEA-7F3B-4A5D-A3F3-9E8052DCEA2D}" type="pres">
      <dgm:prSet presAssocID="{5F89F098-D96E-4418-AF00-386D7B6F76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C65871DF-6C3B-42E9-BEE9-18A5F1F8B173}" type="pres">
      <dgm:prSet presAssocID="{5F89F098-D96E-4418-AF00-386D7B6F760F}" presName="spaceRect" presStyleCnt="0"/>
      <dgm:spPr/>
    </dgm:pt>
    <dgm:pt modelId="{0088E4B5-E183-4C40-A697-B572D15669BA}" type="pres">
      <dgm:prSet presAssocID="{5F89F098-D96E-4418-AF00-386D7B6F760F}" presName="parTx" presStyleLbl="revTx" presStyleIdx="0" presStyleCnt="4">
        <dgm:presLayoutVars>
          <dgm:chMax val="0"/>
          <dgm:chPref val="0"/>
        </dgm:presLayoutVars>
      </dgm:prSet>
      <dgm:spPr/>
    </dgm:pt>
    <dgm:pt modelId="{D9202C65-53E7-4FA8-A30C-1E3275FFDBC8}" type="pres">
      <dgm:prSet presAssocID="{4849D97C-A8AF-4125-9258-7E6164DC5504}" presName="sibTrans" presStyleCnt="0"/>
      <dgm:spPr/>
    </dgm:pt>
    <dgm:pt modelId="{185D627C-69C6-41F5-B246-F3068793A60A}" type="pres">
      <dgm:prSet presAssocID="{CA3D8E52-8050-4469-B287-BD3D633F125E}" presName="compNode" presStyleCnt="0"/>
      <dgm:spPr/>
    </dgm:pt>
    <dgm:pt modelId="{6F1EBD32-4171-49AC-8671-72D4A9E86C40}" type="pres">
      <dgm:prSet presAssocID="{CA3D8E52-8050-4469-B287-BD3D633F125E}" presName="bgRect" presStyleLbl="bgShp" presStyleIdx="1" presStyleCnt="4"/>
      <dgm:spPr/>
    </dgm:pt>
    <dgm:pt modelId="{1EFFE698-57E4-4A58-BD62-1CD38E28556A}" type="pres">
      <dgm:prSet presAssocID="{CA3D8E52-8050-4469-B287-BD3D633F12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F155326-14F5-4FDE-81E5-C9FE152B3AC7}" type="pres">
      <dgm:prSet presAssocID="{CA3D8E52-8050-4469-B287-BD3D633F125E}" presName="spaceRect" presStyleCnt="0"/>
      <dgm:spPr/>
    </dgm:pt>
    <dgm:pt modelId="{8B83A279-4242-44DA-9949-080D2CF26842}" type="pres">
      <dgm:prSet presAssocID="{CA3D8E52-8050-4469-B287-BD3D633F125E}" presName="parTx" presStyleLbl="revTx" presStyleIdx="1" presStyleCnt="4">
        <dgm:presLayoutVars>
          <dgm:chMax val="0"/>
          <dgm:chPref val="0"/>
        </dgm:presLayoutVars>
      </dgm:prSet>
      <dgm:spPr/>
    </dgm:pt>
    <dgm:pt modelId="{55620B56-3FD2-4532-9430-5D962F0D1B11}" type="pres">
      <dgm:prSet presAssocID="{6EB8B999-4B35-4D0F-99F1-9879FDF343DF}" presName="sibTrans" presStyleCnt="0"/>
      <dgm:spPr/>
    </dgm:pt>
    <dgm:pt modelId="{14CC8DB8-074F-46D6-AD23-04E4F6E9770E}" type="pres">
      <dgm:prSet presAssocID="{72FE4E13-92B9-4B20-81E2-D0DC2282194D}" presName="compNode" presStyleCnt="0"/>
      <dgm:spPr/>
    </dgm:pt>
    <dgm:pt modelId="{3C05FE1C-AA00-481F-B94F-F4C8EC338158}" type="pres">
      <dgm:prSet presAssocID="{72FE4E13-92B9-4B20-81E2-D0DC2282194D}" presName="bgRect" presStyleLbl="bgShp" presStyleIdx="2" presStyleCnt="4"/>
      <dgm:spPr/>
    </dgm:pt>
    <dgm:pt modelId="{2DB4AEF1-39EE-49BE-BBBE-3FB8BEE195BE}" type="pres">
      <dgm:prSet presAssocID="{72FE4E13-92B9-4B20-81E2-D0DC228219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C893795-3B2E-4F1C-94D3-40DDEBD2B31F}" type="pres">
      <dgm:prSet presAssocID="{72FE4E13-92B9-4B20-81E2-D0DC2282194D}" presName="spaceRect" presStyleCnt="0"/>
      <dgm:spPr/>
    </dgm:pt>
    <dgm:pt modelId="{B7E98A3E-2F3B-43E6-B199-686C063BBEDE}" type="pres">
      <dgm:prSet presAssocID="{72FE4E13-92B9-4B20-81E2-D0DC2282194D}" presName="parTx" presStyleLbl="revTx" presStyleIdx="2" presStyleCnt="4">
        <dgm:presLayoutVars>
          <dgm:chMax val="0"/>
          <dgm:chPref val="0"/>
        </dgm:presLayoutVars>
      </dgm:prSet>
      <dgm:spPr/>
    </dgm:pt>
    <dgm:pt modelId="{554350CF-A2DE-4E04-8DA3-57F437B2C85A}" type="pres">
      <dgm:prSet presAssocID="{B48938C7-38E2-4AEE-A64E-953168B5A741}" presName="sibTrans" presStyleCnt="0"/>
      <dgm:spPr/>
    </dgm:pt>
    <dgm:pt modelId="{9EBDD539-D9B0-48E3-91BD-C52102378588}" type="pres">
      <dgm:prSet presAssocID="{983E95DD-C030-468B-B6F2-A6A0D0DB1A60}" presName="compNode" presStyleCnt="0"/>
      <dgm:spPr/>
    </dgm:pt>
    <dgm:pt modelId="{D192C049-3DFD-403E-8AB8-345603FCAEE2}" type="pres">
      <dgm:prSet presAssocID="{983E95DD-C030-468B-B6F2-A6A0D0DB1A60}" presName="bgRect" presStyleLbl="bgShp" presStyleIdx="3" presStyleCnt="4"/>
      <dgm:spPr/>
    </dgm:pt>
    <dgm:pt modelId="{9BB4D560-4C36-4729-A0D0-D5F2C03180F7}" type="pres">
      <dgm:prSet presAssocID="{983E95DD-C030-468B-B6F2-A6A0D0DB1A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882689B3-6ACA-4844-B9BE-165299939223}" type="pres">
      <dgm:prSet presAssocID="{983E95DD-C030-468B-B6F2-A6A0D0DB1A60}" presName="spaceRect" presStyleCnt="0"/>
      <dgm:spPr/>
    </dgm:pt>
    <dgm:pt modelId="{40C26528-A0CC-46EE-8CEE-D290594C9914}" type="pres">
      <dgm:prSet presAssocID="{983E95DD-C030-468B-B6F2-A6A0D0DB1A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73CE18-D3F1-43B8-ACF2-80BC41BE445F}" type="presOf" srcId="{72FE4E13-92B9-4B20-81E2-D0DC2282194D}" destId="{B7E98A3E-2F3B-43E6-B199-686C063BBEDE}" srcOrd="0" destOrd="0" presId="urn:microsoft.com/office/officeart/2018/2/layout/IconVerticalSolidList"/>
    <dgm:cxn modelId="{BC712B2C-5086-42EA-8975-B8E125CC5AB1}" type="presOf" srcId="{02F8DB0D-26AA-4D00-AA2D-76C067856416}" destId="{FA3AA1BB-0B15-454D-9DCA-8F6F366332AD}" srcOrd="0" destOrd="0" presId="urn:microsoft.com/office/officeart/2018/2/layout/IconVerticalSolidList"/>
    <dgm:cxn modelId="{52C7DE3B-0206-4425-B2D8-FF20D6414789}" srcId="{02F8DB0D-26AA-4D00-AA2D-76C067856416}" destId="{72FE4E13-92B9-4B20-81E2-D0DC2282194D}" srcOrd="2" destOrd="0" parTransId="{D28D7FD6-6A48-42B0-AF8F-C437FA7633CA}" sibTransId="{B48938C7-38E2-4AEE-A64E-953168B5A741}"/>
    <dgm:cxn modelId="{B024664F-1EAD-4A21-907F-616DCE401C12}" srcId="{02F8DB0D-26AA-4D00-AA2D-76C067856416}" destId="{CA3D8E52-8050-4469-B287-BD3D633F125E}" srcOrd="1" destOrd="0" parTransId="{AE9EFFAA-5CA8-460E-A878-776ED6C0677A}" sibTransId="{6EB8B999-4B35-4D0F-99F1-9879FDF343DF}"/>
    <dgm:cxn modelId="{A7FE6757-9C5B-41D7-96C3-6E7B9CE38A6C}" srcId="{02F8DB0D-26AA-4D00-AA2D-76C067856416}" destId="{5F89F098-D96E-4418-AF00-386D7B6F760F}" srcOrd="0" destOrd="0" parTransId="{75804B49-2529-4AB6-9B8F-29CDF57182F7}" sibTransId="{4849D97C-A8AF-4125-9258-7E6164DC5504}"/>
    <dgm:cxn modelId="{70E3D1A2-1123-440D-9C0D-5D022B0839AF}" type="presOf" srcId="{983E95DD-C030-468B-B6F2-A6A0D0DB1A60}" destId="{40C26528-A0CC-46EE-8CEE-D290594C9914}" srcOrd="0" destOrd="0" presId="urn:microsoft.com/office/officeart/2018/2/layout/IconVerticalSolidList"/>
    <dgm:cxn modelId="{5FEF15BD-BA7B-4112-99D8-FB02B2120021}" type="presOf" srcId="{CA3D8E52-8050-4469-B287-BD3D633F125E}" destId="{8B83A279-4242-44DA-9949-080D2CF26842}" srcOrd="0" destOrd="0" presId="urn:microsoft.com/office/officeart/2018/2/layout/IconVerticalSolidList"/>
    <dgm:cxn modelId="{8DCAD0C1-8776-4562-BC72-138697B8BEC1}" type="presOf" srcId="{5F89F098-D96E-4418-AF00-386D7B6F760F}" destId="{0088E4B5-E183-4C40-A697-B572D15669BA}" srcOrd="0" destOrd="0" presId="urn:microsoft.com/office/officeart/2018/2/layout/IconVerticalSolidList"/>
    <dgm:cxn modelId="{4F7877EB-553F-475B-B5F7-09A06604405F}" srcId="{02F8DB0D-26AA-4D00-AA2D-76C067856416}" destId="{983E95DD-C030-468B-B6F2-A6A0D0DB1A60}" srcOrd="3" destOrd="0" parTransId="{88020773-D6EF-48F5-8B6C-F6AE04D9F686}" sibTransId="{38A701B5-CD40-46F5-8E1F-8F416FEB62B4}"/>
    <dgm:cxn modelId="{14863C86-A4BB-42C5-8BAC-96D4FDEFCF47}" type="presParOf" srcId="{FA3AA1BB-0B15-454D-9DCA-8F6F366332AD}" destId="{44243F31-092E-44CB-8F0D-C7B02425EA11}" srcOrd="0" destOrd="0" presId="urn:microsoft.com/office/officeart/2018/2/layout/IconVerticalSolidList"/>
    <dgm:cxn modelId="{6E599441-68B7-4C09-9F2F-899BAC611BBB}" type="presParOf" srcId="{44243F31-092E-44CB-8F0D-C7B02425EA11}" destId="{9223511C-B62C-4EFD-8762-1A1560A9FF36}" srcOrd="0" destOrd="0" presId="urn:microsoft.com/office/officeart/2018/2/layout/IconVerticalSolidList"/>
    <dgm:cxn modelId="{227BE60B-1D36-4C7C-A86C-1CD419EF0F32}" type="presParOf" srcId="{44243F31-092E-44CB-8F0D-C7B02425EA11}" destId="{BE406AEA-7F3B-4A5D-A3F3-9E8052DCEA2D}" srcOrd="1" destOrd="0" presId="urn:microsoft.com/office/officeart/2018/2/layout/IconVerticalSolidList"/>
    <dgm:cxn modelId="{6C529D1D-2637-4488-8246-24A270E47DD0}" type="presParOf" srcId="{44243F31-092E-44CB-8F0D-C7B02425EA11}" destId="{C65871DF-6C3B-42E9-BEE9-18A5F1F8B173}" srcOrd="2" destOrd="0" presId="urn:microsoft.com/office/officeart/2018/2/layout/IconVerticalSolidList"/>
    <dgm:cxn modelId="{0AEAC3B9-35AA-4F38-A2C4-3DF594CF396A}" type="presParOf" srcId="{44243F31-092E-44CB-8F0D-C7B02425EA11}" destId="{0088E4B5-E183-4C40-A697-B572D15669BA}" srcOrd="3" destOrd="0" presId="urn:microsoft.com/office/officeart/2018/2/layout/IconVerticalSolidList"/>
    <dgm:cxn modelId="{CE35F2DB-D8B8-4562-BBA1-6DA0E815A011}" type="presParOf" srcId="{FA3AA1BB-0B15-454D-9DCA-8F6F366332AD}" destId="{D9202C65-53E7-4FA8-A30C-1E3275FFDBC8}" srcOrd="1" destOrd="0" presId="urn:microsoft.com/office/officeart/2018/2/layout/IconVerticalSolidList"/>
    <dgm:cxn modelId="{97A84AF7-6B9B-4095-84FF-118129150812}" type="presParOf" srcId="{FA3AA1BB-0B15-454D-9DCA-8F6F366332AD}" destId="{185D627C-69C6-41F5-B246-F3068793A60A}" srcOrd="2" destOrd="0" presId="urn:microsoft.com/office/officeart/2018/2/layout/IconVerticalSolidList"/>
    <dgm:cxn modelId="{EB786F8F-396D-4969-A292-0A89B937C222}" type="presParOf" srcId="{185D627C-69C6-41F5-B246-F3068793A60A}" destId="{6F1EBD32-4171-49AC-8671-72D4A9E86C40}" srcOrd="0" destOrd="0" presId="urn:microsoft.com/office/officeart/2018/2/layout/IconVerticalSolidList"/>
    <dgm:cxn modelId="{9ED28180-CAA0-4227-B225-47AB26D524E8}" type="presParOf" srcId="{185D627C-69C6-41F5-B246-F3068793A60A}" destId="{1EFFE698-57E4-4A58-BD62-1CD38E28556A}" srcOrd="1" destOrd="0" presId="urn:microsoft.com/office/officeart/2018/2/layout/IconVerticalSolidList"/>
    <dgm:cxn modelId="{7E66AB7F-EC72-4E52-8286-A9B1281C974E}" type="presParOf" srcId="{185D627C-69C6-41F5-B246-F3068793A60A}" destId="{BF155326-14F5-4FDE-81E5-C9FE152B3AC7}" srcOrd="2" destOrd="0" presId="urn:microsoft.com/office/officeart/2018/2/layout/IconVerticalSolidList"/>
    <dgm:cxn modelId="{A918A9D2-233C-494A-8C7B-17A789410474}" type="presParOf" srcId="{185D627C-69C6-41F5-B246-F3068793A60A}" destId="{8B83A279-4242-44DA-9949-080D2CF26842}" srcOrd="3" destOrd="0" presId="urn:microsoft.com/office/officeart/2018/2/layout/IconVerticalSolidList"/>
    <dgm:cxn modelId="{F2609B91-0E25-42A1-A2DE-8733CF6E51A9}" type="presParOf" srcId="{FA3AA1BB-0B15-454D-9DCA-8F6F366332AD}" destId="{55620B56-3FD2-4532-9430-5D962F0D1B11}" srcOrd="3" destOrd="0" presId="urn:microsoft.com/office/officeart/2018/2/layout/IconVerticalSolidList"/>
    <dgm:cxn modelId="{C43EA6C6-2B3A-406E-8CFA-8538911460F6}" type="presParOf" srcId="{FA3AA1BB-0B15-454D-9DCA-8F6F366332AD}" destId="{14CC8DB8-074F-46D6-AD23-04E4F6E9770E}" srcOrd="4" destOrd="0" presId="urn:microsoft.com/office/officeart/2018/2/layout/IconVerticalSolidList"/>
    <dgm:cxn modelId="{7F684C42-24E2-4B08-A8EC-BE1A80540976}" type="presParOf" srcId="{14CC8DB8-074F-46D6-AD23-04E4F6E9770E}" destId="{3C05FE1C-AA00-481F-B94F-F4C8EC338158}" srcOrd="0" destOrd="0" presId="urn:microsoft.com/office/officeart/2018/2/layout/IconVerticalSolidList"/>
    <dgm:cxn modelId="{72653583-7057-4B11-8382-D4BF3E8F4A7B}" type="presParOf" srcId="{14CC8DB8-074F-46D6-AD23-04E4F6E9770E}" destId="{2DB4AEF1-39EE-49BE-BBBE-3FB8BEE195BE}" srcOrd="1" destOrd="0" presId="urn:microsoft.com/office/officeart/2018/2/layout/IconVerticalSolidList"/>
    <dgm:cxn modelId="{13EBAD63-4BD6-4E3F-8483-EB38E8EBBD7D}" type="presParOf" srcId="{14CC8DB8-074F-46D6-AD23-04E4F6E9770E}" destId="{AC893795-3B2E-4F1C-94D3-40DDEBD2B31F}" srcOrd="2" destOrd="0" presId="urn:microsoft.com/office/officeart/2018/2/layout/IconVerticalSolidList"/>
    <dgm:cxn modelId="{8424AD5B-1DB0-41B4-8C81-1FA1BE0EB34B}" type="presParOf" srcId="{14CC8DB8-074F-46D6-AD23-04E4F6E9770E}" destId="{B7E98A3E-2F3B-43E6-B199-686C063BBEDE}" srcOrd="3" destOrd="0" presId="urn:microsoft.com/office/officeart/2018/2/layout/IconVerticalSolidList"/>
    <dgm:cxn modelId="{59CF1C9F-8DE6-4D1C-B368-438EE8C80D6B}" type="presParOf" srcId="{FA3AA1BB-0B15-454D-9DCA-8F6F366332AD}" destId="{554350CF-A2DE-4E04-8DA3-57F437B2C85A}" srcOrd="5" destOrd="0" presId="urn:microsoft.com/office/officeart/2018/2/layout/IconVerticalSolidList"/>
    <dgm:cxn modelId="{53F54D32-9438-4CA7-BD4B-993493963F03}" type="presParOf" srcId="{FA3AA1BB-0B15-454D-9DCA-8F6F366332AD}" destId="{9EBDD539-D9B0-48E3-91BD-C52102378588}" srcOrd="6" destOrd="0" presId="urn:microsoft.com/office/officeart/2018/2/layout/IconVerticalSolidList"/>
    <dgm:cxn modelId="{9763DDE5-73D7-4C0E-AEBE-2B54ADABF8E8}" type="presParOf" srcId="{9EBDD539-D9B0-48E3-91BD-C52102378588}" destId="{D192C049-3DFD-403E-8AB8-345603FCAEE2}" srcOrd="0" destOrd="0" presId="urn:microsoft.com/office/officeart/2018/2/layout/IconVerticalSolidList"/>
    <dgm:cxn modelId="{07852974-3323-4224-AC11-8FDB45BB707F}" type="presParOf" srcId="{9EBDD539-D9B0-48E3-91BD-C52102378588}" destId="{9BB4D560-4C36-4729-A0D0-D5F2C03180F7}" srcOrd="1" destOrd="0" presId="urn:microsoft.com/office/officeart/2018/2/layout/IconVerticalSolidList"/>
    <dgm:cxn modelId="{8C9AAD12-CCFE-47BB-A1F8-684231F9FBA9}" type="presParOf" srcId="{9EBDD539-D9B0-48E3-91BD-C52102378588}" destId="{882689B3-6ACA-4844-B9BE-165299939223}" srcOrd="2" destOrd="0" presId="urn:microsoft.com/office/officeart/2018/2/layout/IconVerticalSolidList"/>
    <dgm:cxn modelId="{9DCB9464-D9D4-49A8-BB13-8B8ABA9D65BC}" type="presParOf" srcId="{9EBDD539-D9B0-48E3-91BD-C52102378588}" destId="{40C26528-A0CC-46EE-8CEE-D290594C99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3511C-B62C-4EFD-8762-1A1560A9FF36}">
      <dsp:nvSpPr>
        <dsp:cNvPr id="0" name=""/>
        <dsp:cNvSpPr/>
      </dsp:nvSpPr>
      <dsp:spPr>
        <a:xfrm>
          <a:off x="0" y="1852"/>
          <a:ext cx="11041200" cy="9390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06AEA-7F3B-4A5D-A3F3-9E8052DCEA2D}">
      <dsp:nvSpPr>
        <dsp:cNvPr id="0" name=""/>
        <dsp:cNvSpPr/>
      </dsp:nvSpPr>
      <dsp:spPr>
        <a:xfrm>
          <a:off x="284050" y="213129"/>
          <a:ext cx="516455" cy="516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8E4B5-E183-4C40-A697-B572D15669BA}">
      <dsp:nvSpPr>
        <dsp:cNvPr id="0" name=""/>
        <dsp:cNvSpPr/>
      </dsp:nvSpPr>
      <dsp:spPr>
        <a:xfrm>
          <a:off x="1084555" y="1852"/>
          <a:ext cx="9956644" cy="93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78" tIns="99378" rIns="99378" bIns="9937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baseline="0"/>
            <a:t>B</a:t>
          </a:r>
          <a:r>
            <a:rPr lang="en-BE" sz="2200" kern="1200" baseline="0"/>
            <a:t>erekeningen controleren door te testen</a:t>
          </a:r>
          <a:endParaRPr lang="en-US" sz="2200" kern="1200"/>
        </a:p>
      </dsp:txBody>
      <dsp:txXfrm>
        <a:off x="1084555" y="1852"/>
        <a:ext cx="9956644" cy="939009"/>
      </dsp:txXfrm>
    </dsp:sp>
    <dsp:sp modelId="{6F1EBD32-4171-49AC-8671-72D4A9E86C40}">
      <dsp:nvSpPr>
        <dsp:cNvPr id="0" name=""/>
        <dsp:cNvSpPr/>
      </dsp:nvSpPr>
      <dsp:spPr>
        <a:xfrm>
          <a:off x="0" y="1175614"/>
          <a:ext cx="11041200" cy="9390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FE698-57E4-4A58-BD62-1CD38E28556A}">
      <dsp:nvSpPr>
        <dsp:cNvPr id="0" name=""/>
        <dsp:cNvSpPr/>
      </dsp:nvSpPr>
      <dsp:spPr>
        <a:xfrm>
          <a:off x="284050" y="1386891"/>
          <a:ext cx="516455" cy="516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3A279-4242-44DA-9949-080D2CF26842}">
      <dsp:nvSpPr>
        <dsp:cNvPr id="0" name=""/>
        <dsp:cNvSpPr/>
      </dsp:nvSpPr>
      <dsp:spPr>
        <a:xfrm>
          <a:off x="1084555" y="1175614"/>
          <a:ext cx="9956644" cy="93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78" tIns="99378" rIns="99378" bIns="9937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baseline="0"/>
            <a:t>K</a:t>
          </a:r>
          <a:r>
            <a:rPr lang="en-BE" sz="2200" kern="1200" baseline="0"/>
            <a:t>leurdetectie programma testen op leds</a:t>
          </a:r>
          <a:endParaRPr lang="en-US" sz="2200" kern="1200"/>
        </a:p>
      </dsp:txBody>
      <dsp:txXfrm>
        <a:off x="1084555" y="1175614"/>
        <a:ext cx="9956644" cy="939009"/>
      </dsp:txXfrm>
    </dsp:sp>
    <dsp:sp modelId="{3C05FE1C-AA00-481F-B94F-F4C8EC338158}">
      <dsp:nvSpPr>
        <dsp:cNvPr id="0" name=""/>
        <dsp:cNvSpPr/>
      </dsp:nvSpPr>
      <dsp:spPr>
        <a:xfrm>
          <a:off x="0" y="2349376"/>
          <a:ext cx="11041200" cy="9390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B4AEF1-39EE-49BE-BBBE-3FB8BEE195BE}">
      <dsp:nvSpPr>
        <dsp:cNvPr id="0" name=""/>
        <dsp:cNvSpPr/>
      </dsp:nvSpPr>
      <dsp:spPr>
        <a:xfrm>
          <a:off x="284050" y="2560653"/>
          <a:ext cx="516455" cy="5164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98A3E-2F3B-43E6-B199-686C063BBEDE}">
      <dsp:nvSpPr>
        <dsp:cNvPr id="0" name=""/>
        <dsp:cNvSpPr/>
      </dsp:nvSpPr>
      <dsp:spPr>
        <a:xfrm>
          <a:off x="1084555" y="2349376"/>
          <a:ext cx="9956644" cy="93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78" tIns="99378" rIns="99378" bIns="9937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baseline="0"/>
            <a:t>N</a:t>
          </a:r>
          <a:r>
            <a:rPr lang="en-BE" sz="2200" kern="1200" baseline="0"/>
            <a:t>auwkeurigheid servo’s testen</a:t>
          </a:r>
          <a:endParaRPr lang="en-US" sz="2200" kern="1200"/>
        </a:p>
      </dsp:txBody>
      <dsp:txXfrm>
        <a:off x="1084555" y="2349376"/>
        <a:ext cx="9956644" cy="939009"/>
      </dsp:txXfrm>
    </dsp:sp>
    <dsp:sp modelId="{D192C049-3DFD-403E-8AB8-345603FCAEE2}">
      <dsp:nvSpPr>
        <dsp:cNvPr id="0" name=""/>
        <dsp:cNvSpPr/>
      </dsp:nvSpPr>
      <dsp:spPr>
        <a:xfrm>
          <a:off x="0" y="3523137"/>
          <a:ext cx="11041200" cy="9390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4D560-4C36-4729-A0D0-D5F2C03180F7}">
      <dsp:nvSpPr>
        <dsp:cNvPr id="0" name=""/>
        <dsp:cNvSpPr/>
      </dsp:nvSpPr>
      <dsp:spPr>
        <a:xfrm>
          <a:off x="284050" y="3734415"/>
          <a:ext cx="516455" cy="5164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26528-A0CC-46EE-8CEE-D290594C9914}">
      <dsp:nvSpPr>
        <dsp:cNvPr id="0" name=""/>
        <dsp:cNvSpPr/>
      </dsp:nvSpPr>
      <dsp:spPr>
        <a:xfrm>
          <a:off x="1084555" y="3523137"/>
          <a:ext cx="9956644" cy="93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78" tIns="99378" rIns="99378" bIns="9937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baseline="0"/>
            <a:t>A</a:t>
          </a:r>
          <a:r>
            <a:rPr lang="en-BE" sz="2200" kern="1200" baseline="0"/>
            <a:t>ssemblage </a:t>
          </a:r>
          <a:endParaRPr lang="en-US" sz="2200" kern="1200"/>
        </a:p>
      </dsp:txBody>
      <dsp:txXfrm>
        <a:off x="1084555" y="3523137"/>
        <a:ext cx="9956644" cy="939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688EE-B205-E14D-86C2-401D5FB012CD}" type="datetimeFigureOut">
              <a:rPr lang="en-BE" smtClean="0"/>
              <a:t>31/03/2023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D7A5E-8FD1-BA4F-BFB3-83782362852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1207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Richard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D7A5E-8FD1-BA4F-BFB3-83782362852D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805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59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8033-24C6-A447-BFDA-F8ACD10D0156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5947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EE8A-D5E7-384E-A1D0-94FF4FFC6475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55243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30892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568C-D6A7-5549-A84D-B8D9D8AC89E1}" type="datetime1">
              <a:rPr lang="en-US" smtClean="0"/>
              <a:t>3/31/2023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P&amp;O groep 5 "Fredje"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94890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A7CE8-5901-6141-A1A9-A70C3EBA5107}" type="datetime1">
              <a:rPr lang="en-US" smtClean="0"/>
              <a:t>3/31/2023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P&amp;O groep 5 "Fredje"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153256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616A-3B4F-C647-AD27-3A650D9A16AF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5843449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FA6A-A1B8-B049-B746-34CDC8C32B47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476587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27C-1301-E74A-ABE5-620D5209CAB3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812553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6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6ECA-F527-E443-B1C5-07A54ABCE4B2}" type="datetime1">
              <a:rPr lang="en-US" smtClean="0"/>
              <a:t>3/31/2023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174521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61BB-6C28-304A-A8C5-00782A8ED1FB}" type="datetime1">
              <a:rPr lang="en-US" smtClean="0"/>
              <a:t>3/31/2023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986793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8D969-45F0-4C43-B96F-96B831698413}" type="datetime1">
              <a:rPr lang="en-US" smtClean="0"/>
              <a:t>3/31/2023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6621312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15CD1-5C58-BC4F-8C76-5FF75707B8B8}" type="datetime1">
              <a:rPr lang="en-US" smtClean="0"/>
              <a:t>3/31/2023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79590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54D2-CDDB-8648-8A7F-546FD7B098A4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50473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07603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3EF22F1-E191-714B-9D0D-E712B9D8AC5D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2800" y="6207603"/>
            <a:ext cx="4993739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P&amp;O groep 5 "Fredje"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over/>
  </p:transition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7589">
          <p15:clr>
            <a:srgbClr val="F26B43"/>
          </p15:clr>
        </p15:guide>
        <p15:guide id="3" orient="horz" pos="3857">
          <p15:clr>
            <a:srgbClr val="F26B43"/>
          </p15:clr>
        </p15:guide>
        <p15:guide id="4" pos="36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9208FD3-F02D-D048-A1EF-B9F3F0271CA9}" type="datetime1">
              <a:rPr lang="en-US" smtClean="0"/>
              <a:t>3/31/2023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3339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P&amp;O groep 5 "Fredje"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9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spd="slow">
    <p:cover/>
  </p:transition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15884"/>
          </a:xfrm>
        </p:spPr>
        <p:txBody>
          <a:bodyPr>
            <a:normAutofit/>
          </a:bodyPr>
          <a:lstStyle/>
          <a:p>
            <a:r>
              <a:rPr lang="en-GB" sz="5400"/>
              <a:t>Smart Fire Extinguisher</a:t>
            </a:r>
            <a:endParaRPr lang="en-US" sz="5200">
              <a:solidFill>
                <a:srgbClr val="000000"/>
              </a:solidFill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8181" y="3509963"/>
            <a:ext cx="9795637" cy="17478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cs typeface="Calibri"/>
              </a:rPr>
              <a:t>C. Callewaert, R. </a:t>
            </a:r>
            <a:r>
              <a:rPr lang="en-US" err="1">
                <a:solidFill>
                  <a:srgbClr val="000000"/>
                </a:solidFill>
                <a:cs typeface="Calibri"/>
              </a:rPr>
              <a:t>Nollet</a:t>
            </a:r>
            <a:r>
              <a:rPr lang="en-US">
                <a:solidFill>
                  <a:srgbClr val="000000"/>
                </a:solidFill>
                <a:cs typeface="Calibri"/>
              </a:rPr>
              <a:t>, M. Van </a:t>
            </a:r>
            <a:r>
              <a:rPr lang="en-US" err="1">
                <a:solidFill>
                  <a:srgbClr val="000000"/>
                </a:solidFill>
                <a:cs typeface="Calibri"/>
              </a:rPr>
              <a:t>Insberghe</a:t>
            </a:r>
            <a:r>
              <a:rPr lang="en-US">
                <a:solidFill>
                  <a:srgbClr val="000000"/>
                </a:solidFill>
                <a:cs typeface="Calibri"/>
              </a:rPr>
              <a:t>, C. </a:t>
            </a:r>
            <a:r>
              <a:rPr lang="en-US" err="1">
                <a:solidFill>
                  <a:srgbClr val="000000"/>
                </a:solidFill>
                <a:cs typeface="Calibri"/>
              </a:rPr>
              <a:t>Matvij</a:t>
            </a:r>
            <a:r>
              <a:rPr lang="en-US">
                <a:solidFill>
                  <a:srgbClr val="000000"/>
                </a:solidFill>
                <a:cs typeface="Calibri"/>
              </a:rPr>
              <a:t>, T. </a:t>
            </a:r>
            <a:r>
              <a:rPr lang="en-US" err="1">
                <a:solidFill>
                  <a:srgbClr val="000000"/>
                </a:solidFill>
                <a:cs typeface="Calibri"/>
              </a:rPr>
              <a:t>Wyckaert</a:t>
            </a:r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32DCA-67B2-90E8-81F5-9A2DAEF3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83D95-6BF0-9D8C-7F10-208B27C0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5D6B-8EAD-6FCF-0C22-0387DE21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Matlab</a:t>
            </a:r>
            <a:endParaRPr lang="en-US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7D463-9477-C27D-A727-5FCDA692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416" y="1349083"/>
            <a:ext cx="5559034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Arial"/>
                <a:cs typeface="Arial"/>
              </a:rPr>
              <a:t>Waterstraalbaan</a:t>
            </a:r>
            <a:r>
              <a:rPr lang="en-US">
                <a:latin typeface="Arial"/>
                <a:cs typeface="Arial"/>
              </a:rPr>
              <a:t>: ode45 ==&gt; </a:t>
            </a:r>
            <a:r>
              <a:rPr lang="en-US" err="1">
                <a:latin typeface="Arial"/>
                <a:cs typeface="Arial"/>
              </a:rPr>
              <a:t>oplossingsmatrix</a:t>
            </a:r>
            <a:r>
              <a:rPr lang="en-US">
                <a:latin typeface="Arial"/>
                <a:cs typeface="Arial"/>
              </a:rPr>
              <a:t> met </a:t>
            </a:r>
            <a:r>
              <a:rPr lang="en-US" err="1">
                <a:latin typeface="Arial"/>
                <a:cs typeface="Arial"/>
              </a:rPr>
              <a:t>baan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snelheid</a:t>
            </a:r>
            <a:endParaRPr lang="en-US" err="1">
              <a:cs typeface="Arial" charset="0"/>
            </a:endParaRPr>
          </a:p>
          <a:p>
            <a:r>
              <a:rPr lang="en-US" err="1">
                <a:latin typeface="Arial"/>
                <a:cs typeface="Arial"/>
              </a:rPr>
              <a:t>Hoekberekening</a:t>
            </a:r>
            <a:r>
              <a:rPr lang="en-US">
                <a:latin typeface="Arial"/>
                <a:cs typeface="Arial"/>
              </a:rPr>
              <a:t>:</a:t>
            </a:r>
            <a:endParaRPr lang="en-US">
              <a:cs typeface="Arial"/>
            </a:endParaRPr>
          </a:p>
          <a:p>
            <a:pPr lvl="1"/>
            <a:r>
              <a:rPr lang="en-US" err="1">
                <a:latin typeface="Arial"/>
                <a:cs typeface="Arial"/>
              </a:rPr>
              <a:t>waterstraalbaanfunctie</a:t>
            </a:r>
            <a:r>
              <a:rPr lang="en-US">
                <a:latin typeface="Arial"/>
                <a:cs typeface="Arial"/>
              </a:rPr>
              <a:t> via trial and error </a:t>
            </a:r>
            <a:endParaRPr lang="en-US">
              <a:cs typeface="Arial"/>
            </a:endParaRPr>
          </a:p>
          <a:p>
            <a:r>
              <a:rPr lang="en-US" err="1">
                <a:latin typeface="Arial"/>
                <a:cs typeface="Arial"/>
              </a:rPr>
              <a:t>Balans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tussen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duur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accuratie</a:t>
            </a:r>
            <a:r>
              <a:rPr lang="en-US">
                <a:latin typeface="Arial"/>
                <a:cs typeface="Arial"/>
              </a:rPr>
              <a:t> </a:t>
            </a:r>
            <a:endParaRPr lang="en-US">
              <a:latin typeface="Arial"/>
            </a:endParaRPr>
          </a:p>
          <a:p>
            <a:r>
              <a:rPr lang="en-US" err="1">
                <a:latin typeface="Arial"/>
                <a:cs typeface="Arial"/>
              </a:rPr>
              <a:t>Onbekende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constanten</a:t>
            </a:r>
            <a:r>
              <a:rPr lang="en-US">
                <a:latin typeface="Arial"/>
                <a:cs typeface="Arial"/>
              </a:rPr>
              <a:t>: testen</a:t>
            </a:r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4BE6F-B0EF-2165-A149-675CA260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4327A-4A11-6542-4E9C-09DC6B1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3CF0929-1E64-FB83-FF1B-2ABDF4BCA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25" y="1626103"/>
            <a:ext cx="5136524" cy="39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8379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72E77-E0A3-25FF-05DF-C6F97ED4D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2800" y="6207603"/>
            <a:ext cx="4993739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A6A8B-9715-C049-67C5-656F8222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A2BF6-FA7E-BC75-6E26-2D788E17C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>
                <a:latin typeface="Arial"/>
                <a:cs typeface="Arial"/>
              </a:rPr>
              <a:t>Python script met OpenCV </a:t>
            </a:r>
            <a:r>
              <a:rPr lang="en-GB" err="1">
                <a:latin typeface="Arial"/>
                <a:cs typeface="Arial"/>
              </a:rPr>
              <a:t>bibliotheek</a:t>
            </a:r>
            <a:r>
              <a:rPr lang="en-GB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voor</a:t>
            </a:r>
            <a:r>
              <a:rPr lang="en-GB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beeldverwerking</a:t>
            </a:r>
            <a:endParaRPr lang="en-GB">
              <a:latin typeface="Arial"/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>
              <a:latin typeface="Arial"/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err="1">
                <a:latin typeface="Arial"/>
                <a:cs typeface="Arial"/>
              </a:rPr>
              <a:t>Kleurdetectie</a:t>
            </a:r>
            <a:r>
              <a:rPr lang="en-GB">
                <a:latin typeface="Arial"/>
                <a:cs typeface="Arial"/>
              </a:rPr>
              <a:t> in HSV-</a:t>
            </a:r>
            <a:r>
              <a:rPr lang="en-GB" err="1">
                <a:latin typeface="Arial"/>
                <a:cs typeface="Arial"/>
              </a:rPr>
              <a:t>kleurruimte</a:t>
            </a:r>
            <a:r>
              <a:rPr lang="en-GB">
                <a:latin typeface="Arial"/>
                <a:cs typeface="Arial"/>
              </a:rPr>
              <a:t> =&gt; </a:t>
            </a:r>
            <a:r>
              <a:rPr lang="en-GB" err="1">
                <a:latin typeface="Arial"/>
                <a:cs typeface="Arial"/>
              </a:rPr>
              <a:t>filteren</a:t>
            </a:r>
            <a:r>
              <a:rPr lang="en-GB">
                <a:latin typeface="Arial"/>
                <a:cs typeface="Arial"/>
              </a:rPr>
              <a:t> op </a:t>
            </a:r>
            <a:r>
              <a:rPr lang="en-GB" err="1">
                <a:latin typeface="Arial"/>
                <a:cs typeface="Arial"/>
              </a:rPr>
              <a:t>felheid</a:t>
            </a:r>
            <a:endParaRPr lang="en-GB">
              <a:latin typeface="Arial"/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28911-1B55-F879-14F6-D1BCC8271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7200" y="1863000"/>
            <a:ext cx="5400000" cy="4049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8B380-B4AC-BCDA-F424-9A807DA3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err="1"/>
              <a:t>Kleurdetectie</a:t>
            </a:r>
            <a:r>
              <a:rPr lang="en-US"/>
              <a:t> via HSV</a:t>
            </a:r>
          </a:p>
        </p:txBody>
      </p:sp>
    </p:spTree>
    <p:extLst>
      <p:ext uri="{BB962C8B-B14F-4D97-AF65-F5344CB8AC3E}">
        <p14:creationId xmlns:p14="http://schemas.microsoft.com/office/powerpoint/2010/main" val="122922753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04840-29AD-4B94-8D74-EA5B1B78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2800" y="6207603"/>
            <a:ext cx="4993739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P&amp;O groep 5 "Fredje"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D4DA-31D0-1CEE-7ECB-FA2F302E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82E0A5-1C56-BA28-CA8B-FF8A8436B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err="1"/>
              <a:t>Afstandsbepaling</a:t>
            </a:r>
            <a:r>
              <a:rPr lang="en-GB"/>
              <a:t> op basis van </a:t>
            </a:r>
            <a:r>
              <a:rPr lang="en-GB" err="1"/>
              <a:t>breedte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brandpuntsafstand</a:t>
            </a:r>
            <a:endParaRPr lang="en-GB"/>
          </a:p>
          <a:p>
            <a:pPr>
              <a:buFont typeface="Arial" panose="020B0604020202020204" pitchFamily="34" charset="0"/>
              <a:buChar char="•"/>
            </a:pPr>
            <a:r>
              <a:rPr lang="en-GB" err="1"/>
              <a:t>Sorteren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detecteren</a:t>
            </a:r>
            <a:r>
              <a:rPr lang="en-GB"/>
              <a:t> van </a:t>
            </a:r>
            <a:r>
              <a:rPr lang="en-GB" err="1"/>
              <a:t>objectcontouren</a:t>
            </a:r>
            <a:endParaRPr lang="en-GB"/>
          </a:p>
          <a:p>
            <a:pPr>
              <a:buFont typeface="Arial" panose="020B0604020202020204" pitchFamily="34" charset="0"/>
              <a:buChar char="•"/>
            </a:pPr>
            <a:r>
              <a:rPr lang="en-GB" err="1"/>
              <a:t>Berekening</a:t>
            </a:r>
            <a:r>
              <a:rPr lang="en-GB"/>
              <a:t> van </a:t>
            </a:r>
            <a:r>
              <a:rPr lang="en-GB" err="1"/>
              <a:t>gemiddelde</a:t>
            </a:r>
            <a:r>
              <a:rPr lang="en-GB"/>
              <a:t> </a:t>
            </a:r>
            <a:r>
              <a:rPr lang="en-GB" err="1"/>
              <a:t>positie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afstand</a:t>
            </a:r>
            <a:r>
              <a:rPr lang="en-GB"/>
              <a:t> van </a:t>
            </a:r>
            <a:r>
              <a:rPr lang="en-GB" err="1"/>
              <a:t>maximaal</a:t>
            </a:r>
            <a:r>
              <a:rPr lang="en-GB"/>
              <a:t> 3 </a:t>
            </a:r>
            <a:r>
              <a:rPr lang="en-GB" err="1"/>
              <a:t>objecten</a:t>
            </a:r>
            <a:endParaRPr lang="en-GB"/>
          </a:p>
          <a:p>
            <a:endParaRPr lang="en-BE"/>
          </a:p>
        </p:txBody>
      </p:sp>
      <p:pic>
        <p:nvPicPr>
          <p:cNvPr id="2052" name="Picture 4" descr="FOCAL LENGTH COMPARISON - What is focal length?">
            <a:extLst>
              <a:ext uri="{FF2B5EF4-FFF2-40B4-BE49-F238E27FC236}">
                <a16:creationId xmlns:a16="http://schemas.microsoft.com/office/drawing/2014/main" id="{08DBFCB6-EDE5-BC26-9E09-9554186B9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7200" y="2369250"/>
            <a:ext cx="5400000" cy="3037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70DDC29-4B14-202B-D2BC-ED20AFFC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BE"/>
              <a:t>Afstand en plaatsbepaling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99030B-85E3-72AE-B70D-21E57AD9FD56}"/>
              </a:ext>
            </a:extLst>
          </p:cNvPr>
          <p:cNvSpPr/>
          <p:nvPr/>
        </p:nvSpPr>
        <p:spPr>
          <a:xfrm>
            <a:off x="6226888" y="3385456"/>
            <a:ext cx="706114" cy="1242036"/>
          </a:xfrm>
          <a:prstGeom prst="ellipse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851223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BAE3050-52E5-88F4-4C5F-D1E7A38BD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717646"/>
            <a:ext cx="5421575" cy="540000"/>
          </a:xfrm>
        </p:spPr>
        <p:txBody>
          <a:bodyPr>
            <a:normAutofit fontScale="92500"/>
          </a:bodyPr>
          <a:lstStyle/>
          <a:p>
            <a:r>
              <a:rPr lang="en-BE"/>
              <a:t>Wat we nodig hebben bij hoogte 2,5m:</a:t>
            </a:r>
          </a:p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8AAEF2-98D9-0165-B8FD-DA19F7ED7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226" y="1849378"/>
            <a:ext cx="5421575" cy="3837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BE" sz="2200" err="1">
                <a:latin typeface="Arial"/>
                <a:cs typeface="Arial"/>
              </a:rPr>
              <a:t>Horizontaal</a:t>
            </a:r>
            <a:r>
              <a:rPr lang="en-BE" sz="2200">
                <a:latin typeface="Arial"/>
                <a:cs typeface="Arial"/>
              </a:rPr>
              <a:t> 75°</a:t>
            </a:r>
          </a:p>
          <a:p>
            <a:pPr>
              <a:lnSpc>
                <a:spcPct val="90000"/>
              </a:lnSpc>
            </a:pPr>
            <a:r>
              <a:rPr lang="en-BE" sz="2200" err="1">
                <a:latin typeface="Arial"/>
                <a:cs typeface="Arial"/>
              </a:rPr>
              <a:t>Verticaal</a:t>
            </a:r>
            <a:r>
              <a:rPr lang="en-BE" sz="2200">
                <a:latin typeface="Arial"/>
                <a:cs typeface="Arial"/>
              </a:rPr>
              <a:t> 26° =&gt; </a:t>
            </a:r>
            <a:r>
              <a:rPr lang="en-BE" sz="2200" err="1">
                <a:latin typeface="Arial"/>
                <a:cs typeface="Arial"/>
              </a:rPr>
              <a:t>onmogelijk</a:t>
            </a:r>
            <a:r>
              <a:rPr lang="en-BE" sz="2200">
                <a:latin typeface="Arial"/>
                <a:cs typeface="Arial"/>
              </a:rPr>
              <a:t>!</a:t>
            </a:r>
          </a:p>
          <a:p>
            <a:pPr>
              <a:lnSpc>
                <a:spcPct val="90000"/>
              </a:lnSpc>
            </a:pPr>
            <a:endParaRPr lang="en-BE" sz="2200"/>
          </a:p>
          <a:p>
            <a:pPr marL="0" indent="0">
              <a:lnSpc>
                <a:spcPct val="90000"/>
              </a:lnSpc>
              <a:buNone/>
            </a:pPr>
            <a:endParaRPr lang="en-BE" sz="2200"/>
          </a:p>
          <a:p>
            <a:pPr>
              <a:lnSpc>
                <a:spcPct val="90000"/>
              </a:lnSpc>
            </a:pPr>
            <a:r>
              <a:rPr lang="en-BE" sz="2200" err="1">
                <a:latin typeface="Arial"/>
                <a:cs typeface="Arial"/>
              </a:rPr>
              <a:t>Horizontaal</a:t>
            </a:r>
            <a:r>
              <a:rPr lang="en-BE" sz="2200">
                <a:latin typeface="Arial"/>
                <a:cs typeface="Arial"/>
              </a:rPr>
              <a:t> 79°</a:t>
            </a:r>
          </a:p>
          <a:p>
            <a:pPr>
              <a:lnSpc>
                <a:spcPct val="90000"/>
              </a:lnSpc>
            </a:pPr>
            <a:r>
              <a:rPr lang="en-GB" sz="2200">
                <a:latin typeface="Arial"/>
                <a:cs typeface="Arial"/>
              </a:rPr>
              <a:t>V</a:t>
            </a:r>
            <a:r>
              <a:rPr lang="en-BE" sz="2200" err="1">
                <a:latin typeface="Arial"/>
                <a:cs typeface="Arial"/>
              </a:rPr>
              <a:t>erticaal</a:t>
            </a:r>
            <a:r>
              <a:rPr lang="en-BE" sz="2200">
                <a:latin typeface="Arial"/>
                <a:cs typeface="Arial"/>
              </a:rPr>
              <a:t> 22° =&gt; </a:t>
            </a:r>
            <a:r>
              <a:rPr lang="en-BE" sz="2200" err="1">
                <a:latin typeface="Arial"/>
                <a:cs typeface="Arial"/>
              </a:rPr>
              <a:t>onmogelijk</a:t>
            </a:r>
            <a:r>
              <a:rPr lang="en-BE" sz="2200">
                <a:latin typeface="Arial"/>
                <a:cs typeface="Arial"/>
              </a:rPr>
              <a:t>!</a:t>
            </a:r>
          </a:p>
          <a:p>
            <a:pPr>
              <a:lnSpc>
                <a:spcPct val="90000"/>
              </a:lnSpc>
            </a:pPr>
            <a:endParaRPr lang="en-BE" sz="2200"/>
          </a:p>
          <a:p>
            <a:pPr>
              <a:lnSpc>
                <a:spcPct val="90000"/>
              </a:lnSpc>
            </a:pPr>
            <a:r>
              <a:rPr lang="en-GB" sz="2200">
                <a:latin typeface="Arial"/>
                <a:cs typeface="Arial"/>
              </a:rPr>
              <a:t>O</a:t>
            </a:r>
            <a:r>
              <a:rPr lang="en-BE" sz="2200" err="1">
                <a:latin typeface="Arial"/>
                <a:cs typeface="Arial"/>
              </a:rPr>
              <a:t>plossing</a:t>
            </a:r>
            <a:r>
              <a:rPr lang="en-BE" sz="2200">
                <a:latin typeface="Arial"/>
                <a:cs typeface="Arial"/>
              </a:rPr>
              <a:t>: gimbal </a:t>
            </a:r>
            <a:r>
              <a:rPr lang="en-BE" sz="2200" err="1">
                <a:latin typeface="Arial"/>
                <a:cs typeface="Arial"/>
              </a:rPr>
              <a:t>systeem</a:t>
            </a:r>
            <a:endParaRPr lang="en-BE" sz="2200">
              <a:latin typeface="Arial"/>
              <a:cs typeface="Arial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1DF781-C6E0-0395-CE00-0F9ED77FC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8774" y="1775528"/>
            <a:ext cx="5445000" cy="540000"/>
          </a:xfrm>
        </p:spPr>
        <p:txBody>
          <a:bodyPr/>
          <a:lstStyle/>
          <a:p>
            <a:r>
              <a:rPr lang="en-GB"/>
              <a:t>Wat camera </a:t>
            </a:r>
            <a:r>
              <a:rPr lang="en-GB" err="1"/>
              <a:t>ziet</a:t>
            </a:r>
            <a:r>
              <a:rPr lang="en-GB"/>
              <a:t>: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41F8C-853E-26DB-D49A-C6569572F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775528"/>
            <a:ext cx="5445000" cy="3837658"/>
          </a:xfrm>
        </p:spPr>
        <p:txBody>
          <a:bodyPr>
            <a:normAutofit/>
          </a:bodyPr>
          <a:lstStyle/>
          <a:p>
            <a:r>
              <a:rPr lang="en-GB"/>
              <a:t>H</a:t>
            </a:r>
            <a:r>
              <a:rPr lang="en-BE"/>
              <a:t>orizontaal 78°</a:t>
            </a:r>
          </a:p>
          <a:p>
            <a:r>
              <a:rPr lang="en-GB"/>
              <a:t>V</a:t>
            </a:r>
            <a:r>
              <a:rPr lang="en-BE"/>
              <a:t>erticaal 18°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4F9A98-3757-2990-E6EA-9D7FC3AE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2800" y="6207603"/>
            <a:ext cx="4993739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P&amp;O groep 5 "Fredje"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F28C7-BE1E-C20D-04FB-682DAC63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9D915-D716-915A-CC3B-F39A9E052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GB"/>
              <a:t>C</a:t>
            </a:r>
            <a:r>
              <a:rPr lang="en-BE"/>
              <a:t>amera hoek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272368D-1992-09DB-5E54-EDD0A4BC6373}"/>
              </a:ext>
            </a:extLst>
          </p:cNvPr>
          <p:cNvSpPr txBox="1">
            <a:spLocks/>
          </p:cNvSpPr>
          <p:nvPr/>
        </p:nvSpPr>
        <p:spPr>
          <a:xfrm>
            <a:off x="552573" y="3351553"/>
            <a:ext cx="5421575" cy="54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1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b="1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b="1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b="1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b="1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/>
              <a:t>Wat we nodig hebben bij hoogte 2m:</a:t>
            </a:r>
          </a:p>
          <a:p>
            <a:endParaRPr lang="en-US"/>
          </a:p>
        </p:txBody>
      </p:sp>
      <p:pic>
        <p:nvPicPr>
          <p:cNvPr id="1026" name="Picture 2" descr="SwellPro GC1 1 Axis 4K Gimbal Camera for SplashDrone 4 SP-62013 | Drones  Direct">
            <a:extLst>
              <a:ext uri="{FF2B5EF4-FFF2-40B4-BE49-F238E27FC236}">
                <a16:creationId xmlns:a16="http://schemas.microsoft.com/office/drawing/2014/main" id="{A491E650-C75C-5B3F-A191-D27B8FC6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107" y="2674207"/>
            <a:ext cx="3459546" cy="345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53507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82723-090D-7C17-2F6D-0438A6D6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2B432-1803-44CA-E092-46AC66AA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99F2CEB-A74C-3AC5-3BF8-505391FB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Problemen</a:t>
            </a:r>
            <a:r>
              <a:rPr lang="en-US"/>
              <a:t> </a:t>
            </a:r>
            <a:r>
              <a:rPr lang="en-US" err="1"/>
              <a:t>bij</a:t>
            </a:r>
            <a:r>
              <a:rPr lang="en-US"/>
              <a:t> </a:t>
            </a:r>
            <a:r>
              <a:rPr lang="en-US" err="1"/>
              <a:t>hoekbepaling</a:t>
            </a:r>
            <a:endParaRPr lang="en-BE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7F4114-935C-8A20-E024-7FEED6C472C8}"/>
              </a:ext>
            </a:extLst>
          </p:cNvPr>
          <p:cNvGrpSpPr/>
          <p:nvPr/>
        </p:nvGrpSpPr>
        <p:grpSpPr>
          <a:xfrm>
            <a:off x="576000" y="1885751"/>
            <a:ext cx="5382363" cy="3100919"/>
            <a:chOff x="576000" y="1885751"/>
            <a:chExt cx="5382363" cy="310091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5C152BE-88FB-7682-CFB6-7AD6F3495E6E}"/>
                </a:ext>
              </a:extLst>
            </p:cNvPr>
            <p:cNvGrpSpPr/>
            <p:nvPr/>
          </p:nvGrpSpPr>
          <p:grpSpPr>
            <a:xfrm>
              <a:off x="576000" y="1897380"/>
              <a:ext cx="5198364" cy="3063240"/>
              <a:chOff x="3485706" y="1897380"/>
              <a:chExt cx="5198364" cy="306324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ADEF6E9-D974-85EB-5D2D-2A67DF3515EA}"/>
                  </a:ext>
                </a:extLst>
              </p:cNvPr>
              <p:cNvGrpSpPr/>
              <p:nvPr/>
            </p:nvGrpSpPr>
            <p:grpSpPr>
              <a:xfrm>
                <a:off x="3485706" y="1897380"/>
                <a:ext cx="5198364" cy="3063240"/>
                <a:chOff x="3485706" y="1897380"/>
                <a:chExt cx="5198364" cy="306324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6A11FE3A-F34A-A5EC-0D8D-7CDA084517B1}"/>
                    </a:ext>
                  </a:extLst>
                </p:cNvPr>
                <p:cNvGrpSpPr/>
                <p:nvPr/>
              </p:nvGrpSpPr>
              <p:grpSpPr>
                <a:xfrm>
                  <a:off x="3485706" y="1897380"/>
                  <a:ext cx="5198364" cy="3054096"/>
                  <a:chOff x="3579876" y="1984248"/>
                  <a:chExt cx="5198364" cy="3054096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177478A7-57F5-ED2C-000F-2ADC1ACFD6FD}"/>
                      </a:ext>
                    </a:extLst>
                  </p:cNvPr>
                  <p:cNvSpPr/>
                  <p:nvPr/>
                </p:nvSpPr>
                <p:spPr>
                  <a:xfrm>
                    <a:off x="3579876" y="1984248"/>
                    <a:ext cx="5184648" cy="305409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/>
                  </a:p>
                </p:txBody>
              </p:sp>
              <p:sp>
                <p:nvSpPr>
                  <p:cNvPr id="10" name="Trapezium 9">
                    <a:extLst>
                      <a:ext uri="{FF2B5EF4-FFF2-40B4-BE49-F238E27FC236}">
                        <a16:creationId xmlns:a16="http://schemas.microsoft.com/office/drawing/2014/main" id="{D6167CE1-B7BF-6225-BE83-D81720AF91CB}"/>
                      </a:ext>
                    </a:extLst>
                  </p:cNvPr>
                  <p:cNvSpPr/>
                  <p:nvPr/>
                </p:nvSpPr>
                <p:spPr>
                  <a:xfrm>
                    <a:off x="3593592" y="3154680"/>
                    <a:ext cx="5184648" cy="1883664"/>
                  </a:xfrm>
                  <a:prstGeom prst="trapezoid">
                    <a:avLst>
                      <a:gd name="adj" fmla="val 74138"/>
                    </a:avLst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/>
                  </a:p>
                </p:txBody>
              </p:sp>
            </p:grp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73AD154-81A2-8756-34FD-0D790856F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07598" y="1897380"/>
                  <a:ext cx="0" cy="306324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DC1B622-C4C3-9652-7D52-F2DB4CED6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9422" y="3305556"/>
                  <a:ext cx="5184648" cy="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BF5B93D-A20D-2928-8623-59F648126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9422" y="4107180"/>
                  <a:ext cx="5184648" cy="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22C782-3C4A-9F90-EAA2-47FA295BAD1C}"/>
                  </a:ext>
                </a:extLst>
              </p:cNvPr>
              <p:cNvSpPr txBox="1"/>
              <p:nvPr/>
            </p:nvSpPr>
            <p:spPr>
              <a:xfrm>
                <a:off x="4831404" y="3270294"/>
                <a:ext cx="118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BE">
                    <a:solidFill>
                      <a:schemeClr val="tx2"/>
                    </a:solidFill>
                  </a:rPr>
                  <a:t>(X,Y1)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AE5086-9C64-53AE-0258-1F4CBD1BD9BE}"/>
                  </a:ext>
                </a:extLst>
              </p:cNvPr>
              <p:cNvSpPr txBox="1"/>
              <p:nvPr/>
            </p:nvSpPr>
            <p:spPr>
              <a:xfrm>
                <a:off x="4907598" y="4053170"/>
                <a:ext cx="118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BE">
                    <a:solidFill>
                      <a:schemeClr val="tx2"/>
                    </a:solidFill>
                  </a:rPr>
                  <a:t>(X’,Y2)</a:t>
                </a: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D6D352-8669-27E7-216A-0D7F1D1B3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4981" y="1905359"/>
              <a:ext cx="0" cy="1162453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B09D31-0C0A-B9A2-D7F5-F97BD1B1A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892" y="1905155"/>
              <a:ext cx="0" cy="1162453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0DE935-3FD7-5FAC-069D-4489ABE8900A}"/>
                </a:ext>
              </a:extLst>
            </p:cNvPr>
            <p:cNvCxnSpPr/>
            <p:nvPr/>
          </p:nvCxnSpPr>
          <p:spPr>
            <a:xfrm>
              <a:off x="1997892" y="1905155"/>
              <a:ext cx="0" cy="3081515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8178D0-0CBD-17B8-EEFC-809034FEDD6F}"/>
                </a:ext>
              </a:extLst>
            </p:cNvPr>
            <p:cNvSpPr txBox="1"/>
            <p:nvPr/>
          </p:nvSpPr>
          <p:spPr>
            <a:xfrm>
              <a:off x="5191107" y="1885751"/>
              <a:ext cx="76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>
                  <a:solidFill>
                    <a:srgbClr val="C00000"/>
                  </a:solidFill>
                </a:rPr>
                <a:t>●rec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80D60D2-35E9-A507-0833-DE044CBEE478}"/>
              </a:ext>
            </a:extLst>
          </p:cNvPr>
          <p:cNvSpPr txBox="1"/>
          <p:nvPr/>
        </p:nvSpPr>
        <p:spPr>
          <a:xfrm>
            <a:off x="6233639" y="1885751"/>
            <a:ext cx="4771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lang="en-BE"/>
              <a:t>oplossing:</a:t>
            </a:r>
          </a:p>
          <a:p>
            <a:r>
              <a:rPr lang="nl-BE"/>
              <a:t>Transformatie via aingebouwde functies openCV</a:t>
            </a:r>
            <a:endParaRPr lang="en-B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3DE8951-3259-B74D-B404-45D8D7ECAEE8}"/>
              </a:ext>
            </a:extLst>
          </p:cNvPr>
          <p:cNvCxnSpPr/>
          <p:nvPr/>
        </p:nvCxnSpPr>
        <p:spPr>
          <a:xfrm flipV="1">
            <a:off x="930048" y="3067608"/>
            <a:ext cx="1233996" cy="188386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1ECD3AF-7223-C35D-B7DA-02C286E641C6}"/>
              </a:ext>
            </a:extLst>
          </p:cNvPr>
          <p:cNvSpPr txBox="1"/>
          <p:nvPr/>
        </p:nvSpPr>
        <p:spPr>
          <a:xfrm>
            <a:off x="1224000" y="4053170"/>
            <a:ext cx="118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>
                <a:solidFill>
                  <a:schemeClr val="tx2"/>
                </a:solidFill>
              </a:rPr>
              <a:t>(X,Y2)</a:t>
            </a:r>
          </a:p>
        </p:txBody>
      </p:sp>
    </p:spTree>
    <p:extLst>
      <p:ext uri="{BB962C8B-B14F-4D97-AF65-F5344CB8AC3E}">
        <p14:creationId xmlns:p14="http://schemas.microsoft.com/office/powerpoint/2010/main" val="418547522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D9E6-16D0-9F29-FE1F-152B318B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Elektrische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aansturing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39EB2-0AD5-F03F-953A-955727EF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MyRio</a:t>
            </a:r>
            <a:r>
              <a:rPr lang="en-US">
                <a:cs typeface="Calibri"/>
              </a:rPr>
              <a:t>: Goede PWM output</a:t>
            </a:r>
          </a:p>
          <a:p>
            <a:r>
              <a:rPr lang="en-US">
                <a:cs typeface="Calibri"/>
              </a:rPr>
              <a:t>Servo’s: </a:t>
            </a:r>
            <a:r>
              <a:rPr lang="en-US" err="1">
                <a:cs typeface="Calibri"/>
              </a:rPr>
              <a:t>nauwkeurig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simpele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werking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Relaybord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schakelt</a:t>
            </a:r>
            <a:r>
              <a:rPr lang="en-US">
                <a:cs typeface="Calibri"/>
              </a:rPr>
              <a:t> de pomp</a:t>
            </a:r>
          </a:p>
          <a:p>
            <a:r>
              <a:rPr lang="en-US">
                <a:cs typeface="Calibri"/>
              </a:rPr>
              <a:t>DC-DC converter </a:t>
            </a:r>
            <a:r>
              <a:rPr lang="en-US" err="1">
                <a:cs typeface="Calibri"/>
              </a:rPr>
              <a:t>levert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stroom</a:t>
            </a:r>
            <a:r>
              <a:rPr lang="en-US">
                <a:cs typeface="Calibri"/>
              </a:rPr>
              <a:t> </a:t>
            </a:r>
            <a:br>
              <a:rPr lang="en-US">
                <a:cs typeface="Calibri"/>
              </a:rPr>
            </a:br>
            <a:r>
              <a:rPr lang="en-US" err="1">
                <a:cs typeface="Calibri"/>
              </a:rPr>
              <a:t>voor</a:t>
            </a:r>
            <a:r>
              <a:rPr lang="en-US">
                <a:cs typeface="Calibri"/>
              </a:rPr>
              <a:t> servo’s (6V)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27EAB-86F1-85FB-F58A-32291983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B0FAC-2D90-AF02-5545-98F3E6AD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Afbeelding 6" descr="Afbeelding met diagram&#10;&#10;Automatisch gegenereerde beschrijving">
            <a:extLst>
              <a:ext uri="{FF2B5EF4-FFF2-40B4-BE49-F238E27FC236}">
                <a16:creationId xmlns:a16="http://schemas.microsoft.com/office/drawing/2014/main" id="{7381752A-5626-1138-17C0-8C978E1D12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358" y="672198"/>
            <a:ext cx="4716642" cy="46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4012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29052-676A-4C87-440C-53946E72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2800" y="6207603"/>
            <a:ext cx="4993739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8CAB5-BF2B-2201-CA0D-EAD85FEA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8363-2E86-4B52-5730-24AE12BC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BE"/>
              <a:t>Verdere planning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65A70CC-7434-C77C-C778-8FF01524C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252203"/>
              </p:ext>
            </p:extLst>
          </p:nvPr>
        </p:nvGraphicFramePr>
        <p:xfrm>
          <a:off x="576000" y="1656000"/>
          <a:ext cx="11041200" cy="44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9330722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A998A-30E9-DD3E-3879-C118E0B2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>
            <a:normAutofit/>
          </a:bodyPr>
          <a:lstStyle/>
          <a:p>
            <a:r>
              <a:rPr lang="en-BE"/>
              <a:t>einde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F07B1-255F-A14E-59F6-A3FEA447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2800" y="6207603"/>
            <a:ext cx="4993739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P&amp;O groep 5 "Fredje"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04C8F-8213-22C0-1946-F6FCA6E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7695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B978D-F0D6-2E93-8C77-8EB52425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2800" y="6207603"/>
            <a:ext cx="4993739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4BF05-D437-7917-9E9A-805D9EE4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CD972-14E9-2560-10FA-5B1026F6E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Arial"/>
                <a:cs typeface="Arial"/>
              </a:rPr>
              <a:t>Brandveiligheid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bedrijven</a:t>
            </a:r>
            <a:r>
              <a:rPr lang="en-US">
                <a:latin typeface="Arial"/>
                <a:cs typeface="Arial"/>
              </a:rPr>
              <a:t>: </a:t>
            </a:r>
            <a:r>
              <a:rPr lang="en-US" err="1">
                <a:latin typeface="Arial"/>
                <a:cs typeface="Arial"/>
              </a:rPr>
              <a:t>sprinklersysteem</a:t>
            </a:r>
            <a:endParaRPr lang="en-US">
              <a:latin typeface="Arial"/>
              <a:cs typeface="Arial"/>
            </a:endParaRPr>
          </a:p>
          <a:p>
            <a:endParaRPr lang="en-US"/>
          </a:p>
          <a:p>
            <a:r>
              <a:rPr lang="en-US">
                <a:latin typeface="Arial"/>
                <a:cs typeface="Arial"/>
              </a:rPr>
              <a:t>Grote </a:t>
            </a:r>
            <a:r>
              <a:rPr lang="en-US" err="1">
                <a:latin typeface="Arial"/>
                <a:cs typeface="Arial"/>
              </a:rPr>
              <a:t>installatiekosten</a:t>
            </a:r>
            <a:endParaRPr lang="en-US">
              <a:latin typeface="Arial"/>
              <a:cs typeface="Arial"/>
            </a:endParaRPr>
          </a:p>
          <a:p>
            <a:endParaRPr lang="en-US"/>
          </a:p>
          <a:p>
            <a:r>
              <a:rPr lang="en-US">
                <a:latin typeface="Arial"/>
                <a:cs typeface="Arial"/>
              </a:rPr>
              <a:t>Veel </a:t>
            </a:r>
            <a:r>
              <a:rPr lang="en-US" err="1">
                <a:latin typeface="Arial"/>
                <a:cs typeface="Arial"/>
              </a:rPr>
              <a:t>onderhoudswerken</a:t>
            </a:r>
            <a:endParaRPr lang="en-US">
              <a:latin typeface="Arial"/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 err="1">
                <a:latin typeface="Arial"/>
                <a:cs typeface="Arial"/>
              </a:rPr>
              <a:t>Goedkoper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alternatief</a:t>
            </a:r>
            <a:r>
              <a:rPr lang="en-US">
                <a:latin typeface="Arial"/>
                <a:cs typeface="Arial"/>
              </a:rPr>
              <a:t> gezocht</a:t>
            </a:r>
            <a:endParaRPr lang="en-US">
              <a:cs typeface="Arial"/>
            </a:endParaRPr>
          </a:p>
        </p:txBody>
      </p:sp>
      <p:pic>
        <p:nvPicPr>
          <p:cNvPr id="6" name="Picture 6" descr="A picture containing indoor, plane, white&#10;&#10;Description automatically generated">
            <a:extLst>
              <a:ext uri="{FF2B5EF4-FFF2-40B4-BE49-F238E27FC236}">
                <a16:creationId xmlns:a16="http://schemas.microsoft.com/office/drawing/2014/main" id="{3864317B-9C3B-2553-8DF0-81D0E0B31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"/>
          <a:stretch/>
        </p:blipFill>
        <p:spPr>
          <a:xfrm>
            <a:off x="6217200" y="1656000"/>
            <a:ext cx="5400000" cy="4464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62EB3-24E0-651E-3F2B-481D5BBD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err="1"/>
              <a:t>Introductie</a:t>
            </a:r>
          </a:p>
        </p:txBody>
      </p:sp>
    </p:spTree>
    <p:extLst>
      <p:ext uri="{BB962C8B-B14F-4D97-AF65-F5344CB8AC3E}">
        <p14:creationId xmlns:p14="http://schemas.microsoft.com/office/powerpoint/2010/main" val="348355901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E044B-AFE6-1E04-A827-E82FA13D8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Arial"/>
                <a:cs typeface="Arial"/>
              </a:rPr>
              <a:t>Alternatief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sprinklersysteem</a:t>
            </a:r>
            <a:endParaRPr lang="en-US">
              <a:latin typeface="Arial"/>
              <a:cs typeface="Arial"/>
            </a:endParaRPr>
          </a:p>
          <a:p>
            <a:endParaRPr lang="en-US"/>
          </a:p>
          <a:p>
            <a:r>
              <a:rPr lang="en-US">
                <a:latin typeface="Arial"/>
                <a:cs typeface="Arial"/>
              </a:rPr>
              <a:t>Met </a:t>
            </a:r>
            <a:r>
              <a:rPr lang="en-US" err="1">
                <a:latin typeface="Arial"/>
                <a:cs typeface="Arial"/>
              </a:rPr>
              <a:t>beperkt</a:t>
            </a:r>
            <a:r>
              <a:rPr lang="en-US">
                <a:latin typeface="Arial"/>
                <a:cs typeface="Arial"/>
              </a:rPr>
              <a:t> budget </a:t>
            </a:r>
            <a:r>
              <a:rPr lang="en-US" err="1">
                <a:latin typeface="Arial"/>
                <a:cs typeface="Arial"/>
              </a:rPr>
              <a:t>vereisten</a:t>
            </a: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   in </a:t>
            </a:r>
            <a:r>
              <a:rPr lang="en-US" err="1">
                <a:latin typeface="Arial"/>
                <a:cs typeface="Arial"/>
              </a:rPr>
              <a:t>ontwerp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omzetten</a:t>
            </a:r>
            <a:endParaRPr lang="en-US">
              <a:latin typeface="Arial"/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Test: </a:t>
            </a:r>
            <a:r>
              <a:rPr lang="en-US" err="1">
                <a:latin typeface="Arial"/>
                <a:cs typeface="Arial"/>
              </a:rPr>
              <a:t>gebied</a:t>
            </a:r>
            <a:r>
              <a:rPr lang="en-US">
                <a:latin typeface="Arial"/>
                <a:cs typeface="Arial"/>
              </a:rPr>
              <a:t> van 6 op 7 meter</a:t>
            </a:r>
          </a:p>
          <a:p>
            <a:endParaRPr lang="en-US">
              <a:cs typeface="Arial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>
              <a:cs typeface="Arial" charset="0"/>
            </a:endParaRPr>
          </a:p>
          <a:p>
            <a:endParaRPr lang="en-US">
              <a:cs typeface="Arial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21C26-0163-DC18-9E7C-96E883A8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2800" y="6207603"/>
            <a:ext cx="4993739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BA356-28DE-9C69-98C8-0AD6DA5D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4DB5A-847D-971E-D8CE-2FB38F31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/>
              <a:t>Doel project</a:t>
            </a:r>
          </a:p>
        </p:txBody>
      </p:sp>
      <p:pic>
        <p:nvPicPr>
          <p:cNvPr id="6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1EC25C46-27A4-C307-5674-3DFD0298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81" y="1601281"/>
            <a:ext cx="4921876" cy="324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4138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A0E3-98A4-B770-0A2E-AB66C516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Voordelen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t.o.v</a:t>
            </a:r>
            <a:r>
              <a:rPr lang="en-US">
                <a:cs typeface="Calibri Light"/>
              </a:rPr>
              <a:t>. </a:t>
            </a:r>
            <a:r>
              <a:rPr lang="en-US" err="1">
                <a:cs typeface="Calibri Light"/>
              </a:rPr>
              <a:t>springlersysteem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9D87F-48A1-D32E-485B-5AA5D4BCD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Compacter</a:t>
            </a:r>
          </a:p>
          <a:p>
            <a:endParaRPr lang="en-US">
              <a:latin typeface="Arial"/>
              <a:cs typeface="Arial"/>
            </a:endParaRPr>
          </a:p>
          <a:p>
            <a:r>
              <a:rPr lang="en-US" err="1">
                <a:latin typeface="Arial"/>
                <a:cs typeface="Arial"/>
              </a:rPr>
              <a:t>Goedkoper</a:t>
            </a:r>
            <a:r>
              <a:rPr lang="en-US">
                <a:latin typeface="Arial"/>
                <a:cs typeface="Arial"/>
              </a:rPr>
              <a:t>: minder </a:t>
            </a:r>
            <a:r>
              <a:rPr lang="en-US" err="1">
                <a:latin typeface="Arial"/>
                <a:cs typeface="Arial"/>
              </a:rPr>
              <a:t>materiaal</a:t>
            </a:r>
            <a:endParaRPr lang="en-US" err="1">
              <a:cs typeface="Arial" charset="0"/>
            </a:endParaRPr>
          </a:p>
          <a:p>
            <a:endParaRPr lang="en-US">
              <a:latin typeface="Arial"/>
              <a:cs typeface="Arial"/>
            </a:endParaRPr>
          </a:p>
          <a:p>
            <a:r>
              <a:rPr lang="en-US" err="1">
                <a:latin typeface="Arial"/>
                <a:cs typeface="Arial"/>
              </a:rPr>
              <a:t>Eenvoudiger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installeerbaar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onderhoudbaar</a:t>
            </a:r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"Smart" =&gt; brand </a:t>
            </a:r>
            <a:r>
              <a:rPr lang="en-US" err="1">
                <a:latin typeface="Arial"/>
                <a:cs typeface="Arial"/>
              </a:rPr>
              <a:t>detecteren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blussen</a:t>
            </a:r>
            <a:endParaRPr lang="en-US" err="1">
              <a:cs typeface="Arial" charset="0"/>
            </a:endParaRPr>
          </a:p>
          <a:p>
            <a:endParaRPr lang="en-US">
              <a:cs typeface="Arial" charset="0"/>
            </a:endParaRPr>
          </a:p>
          <a:p>
            <a:endParaRPr lang="en-US">
              <a:cs typeface="Arial" charset="0"/>
            </a:endParaRPr>
          </a:p>
          <a:p>
            <a:endParaRPr lang="en-US">
              <a:cs typeface="Arial" charset="0"/>
            </a:endParaRPr>
          </a:p>
          <a:p>
            <a:endParaRPr lang="en-US">
              <a:cs typeface="Arial" charset="0"/>
            </a:endParaRPr>
          </a:p>
          <a:p>
            <a:endParaRPr lang="en-US">
              <a:cs typeface="Arial" charset="0"/>
            </a:endParaRPr>
          </a:p>
          <a:p>
            <a:endParaRPr lang="en-US">
              <a:cs typeface="Arial" charset="0"/>
            </a:endParaRPr>
          </a:p>
          <a:p>
            <a:endParaRPr lang="en-US">
              <a:cs typeface="Arial" charset="0"/>
            </a:endParaRPr>
          </a:p>
          <a:p>
            <a:endParaRPr lang="en-US">
              <a:cs typeface="Arial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7F8DA-52B9-2ED2-AC41-E280BE9F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7A05E-A72E-B0C6-BE9C-9FC3F066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6933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93566-50D9-59B8-023D-D180A1F4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2800" y="6207603"/>
            <a:ext cx="4993739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641BB-B776-4CD0-3A1E-06B5DB3E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FEEB-C7B4-A9DF-5B6B-75CFEBF2E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Plafond: </a:t>
            </a:r>
            <a:endParaRPr lang="en-US">
              <a:cs typeface="Arial" charset="0"/>
            </a:endParaRPr>
          </a:p>
          <a:p>
            <a:r>
              <a:rPr lang="en-US" err="1">
                <a:latin typeface="Arial"/>
                <a:cs typeface="Arial"/>
              </a:rPr>
              <a:t>Betere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detectie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magazijnen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productiehallen</a:t>
            </a:r>
            <a:endParaRPr lang="en-US">
              <a:latin typeface="Arial"/>
              <a:cs typeface="Arial"/>
            </a:endParaRPr>
          </a:p>
          <a:p>
            <a:r>
              <a:rPr lang="en-US" err="1">
                <a:latin typeface="Arial"/>
                <a:cs typeface="Arial"/>
              </a:rPr>
              <a:t>Groter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blusbereik</a:t>
            </a:r>
            <a:endParaRPr lang="en-US" err="1">
              <a:cs typeface="Arial" charset="0"/>
            </a:endParaRPr>
          </a:p>
          <a:p>
            <a:r>
              <a:rPr lang="en-US">
                <a:latin typeface="Arial"/>
                <a:cs typeface="Arial"/>
              </a:rPr>
              <a:t>Meer </a:t>
            </a:r>
            <a:r>
              <a:rPr lang="en-US" err="1">
                <a:latin typeface="Arial"/>
                <a:cs typeface="Arial"/>
              </a:rPr>
              <a:t>samenhangende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laminaire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straal</a:t>
            </a:r>
            <a:r>
              <a:rPr lang="en-US">
                <a:latin typeface="Arial"/>
                <a:cs typeface="Arial"/>
              </a:rPr>
              <a:t> van </a:t>
            </a:r>
            <a:r>
              <a:rPr lang="en-US" err="1">
                <a:latin typeface="Arial"/>
                <a:cs typeface="Arial"/>
              </a:rPr>
              <a:t>boven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naar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beneden</a:t>
            </a:r>
            <a:endParaRPr lang="en-US" err="1">
              <a:cs typeface="Arial"/>
            </a:endParaRPr>
          </a:p>
          <a:p>
            <a:endParaRPr lang="en-US"/>
          </a:p>
          <a:p>
            <a:endParaRPr lang="en-US"/>
          </a:p>
          <a:p>
            <a:endParaRPr lang="en-US">
              <a:cs typeface="Arial" charset="0"/>
            </a:endParaRPr>
          </a:p>
          <a:p>
            <a:endParaRPr lang="en-US">
              <a:cs typeface="Arial" charset="0"/>
            </a:endParaRPr>
          </a:p>
        </p:txBody>
      </p:sp>
      <p:pic>
        <p:nvPicPr>
          <p:cNvPr id="6" name="Picture 6" descr="A picture containing text, indoor, scene, library&#10;&#10;Description automatically generated">
            <a:extLst>
              <a:ext uri="{FF2B5EF4-FFF2-40B4-BE49-F238E27FC236}">
                <a16:creationId xmlns:a16="http://schemas.microsoft.com/office/drawing/2014/main" id="{913F7FD5-73DB-2795-BEDA-1F0EE786E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3" r="5831" b="-2"/>
          <a:stretch/>
        </p:blipFill>
        <p:spPr>
          <a:xfrm>
            <a:off x="6217200" y="1656000"/>
            <a:ext cx="5400000" cy="4464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8D5888-86D9-97EF-C0FE-2B54CE8C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>
                <a:latin typeface="Arial"/>
                <a:cs typeface="Arial"/>
              </a:rPr>
              <a:t>Het concept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1777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586FE-8D92-2343-CB7C-FC6E5C3A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2800" y="6207603"/>
            <a:ext cx="4993739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75D9-D139-D6BF-681F-0EE180B3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8787E-A82C-CDDB-7ACF-C955FBB0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>
                <a:latin typeface="Arial"/>
                <a:cs typeface="Arial"/>
              </a:rPr>
              <a:t>Oorspronkelijk model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C7197EFA-6D85-09F7-D3D0-A7F48ADE9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9" t="12734" r="8089" b="9176"/>
          <a:stretch/>
        </p:blipFill>
        <p:spPr>
          <a:xfrm>
            <a:off x="2771104" y="1369990"/>
            <a:ext cx="6645488" cy="44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2620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7475B-39BD-0A19-A188-861EAED7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Calibri Light"/>
              </a:rPr>
              <a:t>Uitgewerkt model</a:t>
            </a:r>
            <a:endParaRPr lang="en-US">
              <a:latin typeface="Arial"/>
            </a:endParaRPr>
          </a:p>
        </p:txBody>
      </p:sp>
      <p:pic>
        <p:nvPicPr>
          <p:cNvPr id="6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3D0F7E5-03FA-3140-CFCF-072AC97B7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65" t="15144" r="14004" b="13461"/>
          <a:stretch/>
        </p:blipFill>
        <p:spPr>
          <a:xfrm>
            <a:off x="327781" y="2042366"/>
            <a:ext cx="4336128" cy="318704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FB4AE-1656-D637-98E9-9A8F4FF8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0B5FC-D084-9786-741D-2F9B1F67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22FE633-C9BA-4CDC-5E52-10386EBD2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49" y="2475692"/>
            <a:ext cx="2743200" cy="233591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5137A38-AF03-6436-181B-5731B8B77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916" y="1823166"/>
            <a:ext cx="1866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364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D9E6-16D0-9F29-FE1F-152B318B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Algemene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werking</a:t>
            </a:r>
            <a:r>
              <a:rPr lang="en-US">
                <a:cs typeface="Calibri Light"/>
              </a:rPr>
              <a:t> van het </a:t>
            </a:r>
            <a:r>
              <a:rPr lang="en-US" err="1">
                <a:cs typeface="Calibri Light"/>
              </a:rPr>
              <a:t>programma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27EAB-86F1-85FB-F58A-32291983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B0FAC-2D90-AF02-5545-98F3E6AD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4B891D73-B286-45EE-F87B-3EAF0CEE86B7}"/>
              </a:ext>
            </a:extLst>
          </p:cNvPr>
          <p:cNvSpPr/>
          <p:nvPr/>
        </p:nvSpPr>
        <p:spPr>
          <a:xfrm>
            <a:off x="4684963" y="3058327"/>
            <a:ext cx="1677462" cy="1029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Richting van waterstraal berekenen</a:t>
            </a: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42141C52-27F1-2D2B-825F-0CD26D930F2C}"/>
              </a:ext>
            </a:extLst>
          </p:cNvPr>
          <p:cNvSpPr/>
          <p:nvPr/>
        </p:nvSpPr>
        <p:spPr>
          <a:xfrm>
            <a:off x="7507038" y="2946257"/>
            <a:ext cx="3562477" cy="12411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BE"/>
              <a:t>Motoren aansturen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BE"/>
              <a:t>Pomp schakelen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BE"/>
              <a:t>UI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BE"/>
              <a:t>Manuele controle / Noodstop</a:t>
            </a: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95AEEF35-66EA-95E1-8000-0E54328705B2}"/>
              </a:ext>
            </a:extLst>
          </p:cNvPr>
          <p:cNvSpPr/>
          <p:nvPr/>
        </p:nvSpPr>
        <p:spPr>
          <a:xfrm>
            <a:off x="1470185" y="2917138"/>
            <a:ext cx="1987062" cy="131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Locatiebepaling van doelwitten met camera</a:t>
            </a:r>
          </a:p>
        </p:txBody>
      </p:sp>
      <p:sp>
        <p:nvSpPr>
          <p:cNvPr id="15" name="Pijl: rechts 14">
            <a:extLst>
              <a:ext uri="{FF2B5EF4-FFF2-40B4-BE49-F238E27FC236}">
                <a16:creationId xmlns:a16="http://schemas.microsoft.com/office/drawing/2014/main" id="{A6FEEF6E-0568-9A5C-D83F-E32886DFBFA0}"/>
              </a:ext>
            </a:extLst>
          </p:cNvPr>
          <p:cNvSpPr/>
          <p:nvPr/>
        </p:nvSpPr>
        <p:spPr>
          <a:xfrm>
            <a:off x="3802939" y="3485115"/>
            <a:ext cx="536331" cy="175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81581F21-A779-8BC0-5C6A-14B0E02CBC66}"/>
              </a:ext>
            </a:extLst>
          </p:cNvPr>
          <p:cNvSpPr/>
          <p:nvPr/>
        </p:nvSpPr>
        <p:spPr>
          <a:xfrm>
            <a:off x="6666566" y="3478890"/>
            <a:ext cx="536331" cy="175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9D942FF-EE60-677B-B805-889875097C81}"/>
              </a:ext>
            </a:extLst>
          </p:cNvPr>
          <p:cNvSpPr txBox="1"/>
          <p:nvPr/>
        </p:nvSpPr>
        <p:spPr>
          <a:xfrm>
            <a:off x="2012310" y="25478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Python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49416C1E-5127-EA1E-EDC0-548EB5657279}"/>
              </a:ext>
            </a:extLst>
          </p:cNvPr>
          <p:cNvSpPr txBox="1"/>
          <p:nvPr/>
        </p:nvSpPr>
        <p:spPr>
          <a:xfrm>
            <a:off x="5085112" y="26875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err="1"/>
              <a:t>Matlab</a:t>
            </a:r>
            <a:endParaRPr lang="nl-BE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0A08E03-5BDF-41A7-B2C4-B0D0D9911101}"/>
              </a:ext>
            </a:extLst>
          </p:cNvPr>
          <p:cNvSpPr txBox="1"/>
          <p:nvPr/>
        </p:nvSpPr>
        <p:spPr>
          <a:xfrm>
            <a:off x="8708630" y="257692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err="1"/>
              <a:t>LabVIEW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563148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47EB-FFAC-D8CF-F9EE-A446357E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Calibri Light"/>
              </a:rPr>
              <a:t>Wiskunde</a:t>
            </a:r>
            <a:r>
              <a:rPr lang="en-US">
                <a:latin typeface="Arial"/>
                <a:cs typeface="Calibri Light"/>
              </a:rPr>
              <a:t>/</a:t>
            </a:r>
            <a:r>
              <a:rPr lang="en-US" err="1">
                <a:latin typeface="Arial"/>
                <a:cs typeface="Calibri Light"/>
              </a:rPr>
              <a:t>Fysica</a:t>
            </a:r>
            <a:endParaRPr lang="en-US" err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226B1-5D45-0687-9C8A-A469C6DD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17" y="1285583"/>
            <a:ext cx="5961201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err="1">
                <a:latin typeface="Arial"/>
                <a:cs typeface="Arial"/>
              </a:rPr>
              <a:t>Nodig</a:t>
            </a:r>
            <a:r>
              <a:rPr lang="en-GB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voor</a:t>
            </a:r>
            <a:r>
              <a:rPr lang="en-GB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benadering</a:t>
            </a:r>
            <a:r>
              <a:rPr lang="en-GB">
                <a:latin typeface="Arial"/>
                <a:cs typeface="Arial"/>
              </a:rPr>
              <a:t> van </a:t>
            </a:r>
            <a:r>
              <a:rPr lang="en-GB" err="1">
                <a:latin typeface="Arial"/>
                <a:cs typeface="Arial"/>
              </a:rPr>
              <a:t>beweging</a:t>
            </a:r>
            <a:r>
              <a:rPr lang="en-GB">
                <a:latin typeface="Arial"/>
                <a:cs typeface="Arial"/>
              </a:rPr>
              <a:t> van het </a:t>
            </a:r>
            <a:r>
              <a:rPr lang="en-GB" err="1">
                <a:latin typeface="Arial"/>
                <a:cs typeface="Arial"/>
              </a:rPr>
              <a:t>systeem</a:t>
            </a:r>
            <a:endParaRPr lang="en-GB">
              <a:latin typeface="Arial"/>
              <a:cs typeface="Arial"/>
            </a:endParaRPr>
          </a:p>
          <a:p>
            <a:r>
              <a:rPr lang="en-GB" err="1">
                <a:latin typeface="Arial"/>
                <a:cs typeface="Arial"/>
              </a:rPr>
              <a:t>Belangrijkste</a:t>
            </a:r>
            <a:r>
              <a:rPr lang="en-GB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berekening</a:t>
            </a:r>
            <a:r>
              <a:rPr lang="en-GB">
                <a:latin typeface="Arial"/>
                <a:cs typeface="Arial"/>
              </a:rPr>
              <a:t>: </a:t>
            </a:r>
            <a:r>
              <a:rPr lang="en-GB" err="1">
                <a:latin typeface="Arial"/>
                <a:cs typeface="Arial"/>
              </a:rPr>
              <a:t>waterstraalbaan</a:t>
            </a:r>
            <a:endParaRPr lang="en-GB">
              <a:latin typeface="Arial"/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Hoek van de nozzle in </a:t>
            </a:r>
            <a:r>
              <a:rPr lang="en-GB" err="1">
                <a:latin typeface="Arial"/>
                <a:cs typeface="Arial"/>
              </a:rPr>
              <a:t>functie</a:t>
            </a:r>
            <a:r>
              <a:rPr lang="en-GB">
                <a:latin typeface="Arial"/>
                <a:cs typeface="Arial"/>
              </a:rPr>
              <a:t> van </a:t>
            </a:r>
            <a:r>
              <a:rPr lang="en-GB" err="1">
                <a:latin typeface="Arial"/>
                <a:cs typeface="Arial"/>
              </a:rPr>
              <a:t>gegeven</a:t>
            </a:r>
            <a:r>
              <a:rPr lang="en-GB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afstand</a:t>
            </a:r>
            <a:endParaRPr lang="en-GB">
              <a:latin typeface="Arial"/>
              <a:cs typeface="Arial"/>
            </a:endParaRPr>
          </a:p>
          <a:p>
            <a:r>
              <a:rPr lang="en-GB" err="1">
                <a:latin typeface="Arial"/>
                <a:cs typeface="Arial"/>
              </a:rPr>
              <a:t>Krachten</a:t>
            </a:r>
            <a:r>
              <a:rPr lang="en-GB">
                <a:latin typeface="Arial"/>
                <a:cs typeface="Arial"/>
              </a:rPr>
              <a:t> op </a:t>
            </a:r>
            <a:r>
              <a:rPr lang="en-GB" err="1">
                <a:latin typeface="Arial"/>
                <a:cs typeface="Arial"/>
              </a:rPr>
              <a:t>voorwerp</a:t>
            </a:r>
            <a:r>
              <a:rPr lang="en-GB">
                <a:latin typeface="Arial"/>
                <a:cs typeface="Arial"/>
              </a:rPr>
              <a:t>: </a:t>
            </a:r>
            <a:r>
              <a:rPr lang="en-GB" err="1">
                <a:latin typeface="Arial"/>
                <a:cs typeface="Arial"/>
              </a:rPr>
              <a:t>zwaartekracht</a:t>
            </a:r>
            <a:r>
              <a:rPr lang="en-GB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en</a:t>
            </a:r>
            <a:r>
              <a:rPr lang="en-GB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luchtwrijvingsweerstand</a:t>
            </a:r>
            <a:r>
              <a:rPr lang="en-GB">
                <a:latin typeface="Arial"/>
                <a:cs typeface="Arial"/>
              </a:rPr>
              <a:t> ==&gt;</a:t>
            </a:r>
            <a:r>
              <a:rPr lang="en-GB" err="1">
                <a:latin typeface="Arial"/>
                <a:cs typeface="Arial"/>
              </a:rPr>
              <a:t>differentiaal</a:t>
            </a:r>
            <a:endParaRPr lang="en-GB">
              <a:latin typeface="Arial"/>
              <a:cs typeface="Arial"/>
            </a:endParaRPr>
          </a:p>
          <a:p>
            <a:pPr marL="0" indent="0">
              <a:buNone/>
            </a:pPr>
            <a:endParaRPr lang="en-GB">
              <a:latin typeface="Arial"/>
              <a:cs typeface="Arial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75531-53D5-C315-BF21-D2893383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P&amp;O groep 5 "Fredje"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9C712-75DC-632B-0874-033BB445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ED76DDD-592D-395B-4090-3DBD06CD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710" y="207135"/>
            <a:ext cx="3945228" cy="2633729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40C60F-52F1-A5A3-5B77-702986CF7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50" y="3320425"/>
            <a:ext cx="4404783" cy="20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6159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heme1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7B0BF3F-29EE-DF40-AD72-D13A58AAB5D6}" vid="{A85D03AB-01D3-FB49-8D02-FB0EE7004F72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516</Words>
  <Application>Microsoft Office PowerPoint</Application>
  <PresentationFormat>Widescreen</PresentationFormat>
  <Paragraphs>141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Symbol</vt:lpstr>
      <vt:lpstr>Theme1</vt:lpstr>
      <vt:lpstr>KU Leuven Sedes</vt:lpstr>
      <vt:lpstr>Smart Fire Extinguisher</vt:lpstr>
      <vt:lpstr>Introductie</vt:lpstr>
      <vt:lpstr>Doel project</vt:lpstr>
      <vt:lpstr>Voordelen t.o.v. springlersysteem</vt:lpstr>
      <vt:lpstr>Het concept</vt:lpstr>
      <vt:lpstr>Oorspronkelijk model</vt:lpstr>
      <vt:lpstr>Uitgewerkt model</vt:lpstr>
      <vt:lpstr>Algemene werking van het programma</vt:lpstr>
      <vt:lpstr>Wiskunde/Fysica</vt:lpstr>
      <vt:lpstr>Matlab</vt:lpstr>
      <vt:lpstr>Kleurdetectie via HSV</vt:lpstr>
      <vt:lpstr>Afstand en plaatsbepaling </vt:lpstr>
      <vt:lpstr>Camera hoek </vt:lpstr>
      <vt:lpstr>Problemen bij hoekbepaling</vt:lpstr>
      <vt:lpstr>Elektrische aansturing</vt:lpstr>
      <vt:lpstr>Verdere planning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Wyckaert</dc:creator>
  <cp:lastModifiedBy>tim.wyckaert@hotmail.com</cp:lastModifiedBy>
  <cp:revision>3</cp:revision>
  <dcterms:created xsi:type="dcterms:W3CDTF">2023-03-17T16:14:07Z</dcterms:created>
  <dcterms:modified xsi:type="dcterms:W3CDTF">2023-03-31T10:44:43Z</dcterms:modified>
</cp:coreProperties>
</file>